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0"/>
  </p:notesMasterIdLst>
  <p:handoutMasterIdLst>
    <p:handoutMasterId r:id="rId31"/>
  </p:handoutMasterIdLst>
  <p:sldIdLst>
    <p:sldId id="256" r:id="rId2"/>
    <p:sldId id="285" r:id="rId3"/>
    <p:sldId id="286" r:id="rId4"/>
    <p:sldId id="287" r:id="rId5"/>
    <p:sldId id="288" r:id="rId6"/>
    <p:sldId id="289" r:id="rId7"/>
    <p:sldId id="278" r:id="rId8"/>
    <p:sldId id="281" r:id="rId9"/>
    <p:sldId id="282" r:id="rId10"/>
    <p:sldId id="283" r:id="rId11"/>
    <p:sldId id="301" r:id="rId12"/>
    <p:sldId id="279" r:id="rId13"/>
    <p:sldId id="302" r:id="rId14"/>
    <p:sldId id="290" r:id="rId15"/>
    <p:sldId id="284" r:id="rId16"/>
    <p:sldId id="292" r:id="rId17"/>
    <p:sldId id="291" r:id="rId18"/>
    <p:sldId id="293" r:id="rId19"/>
    <p:sldId id="276" r:id="rId20"/>
    <p:sldId id="294" r:id="rId21"/>
    <p:sldId id="295" r:id="rId22"/>
    <p:sldId id="280" r:id="rId23"/>
    <p:sldId id="277" r:id="rId24"/>
    <p:sldId id="299" r:id="rId25"/>
    <p:sldId id="300" r:id="rId26"/>
    <p:sldId id="298" r:id="rId27"/>
    <p:sldId id="296" r:id="rId28"/>
    <p:sldId id="297" r:id="rId29"/>
  </p:sldIdLst>
  <p:sldSz cx="9144000" cy="6858000" type="screen4x3"/>
  <p:notesSz cx="6959600" cy="9309100"/>
  <p:custShowLst>
    <p:custShow name="Custom Show 1" id="0">
      <p:sldLst>
        <p:sld r:id="rId2"/>
        <p:sld r:id="rId3"/>
        <p:sld r:id="rId4"/>
        <p:sld r:id="rId5"/>
        <p:sld r:id="rId6"/>
        <p:sld r:id="rId10"/>
        <p:sld r:id="rId11"/>
        <p:sld r:id="rId12"/>
        <p:sld r:id="rId13"/>
        <p:sld r:id="rId14"/>
        <p:sld r:id="rId15"/>
        <p:sld r:id="rId16"/>
        <p:sld r:id="rId17"/>
        <p:sld r:id="rId18"/>
        <p:sld r:id="rId19"/>
        <p:sld r:id="rId20"/>
        <p:sld r:id="rId21"/>
        <p:sld r:id="rId22"/>
        <p:sld r:id="rId23"/>
        <p:sld r:id="rId24"/>
        <p:sld r:id="rId26"/>
        <p:sld r:id="rId27"/>
        <p:sld r:id="rId28"/>
        <p:sld r:id="rId29"/>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278" autoAdjust="0"/>
    <p:restoredTop sz="67025" autoAdjust="0"/>
  </p:normalViewPr>
  <p:slideViewPr>
    <p:cSldViewPr>
      <p:cViewPr>
        <p:scale>
          <a:sx n="70" d="100"/>
          <a:sy n="70" d="100"/>
        </p:scale>
        <p:origin x="-37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910" y="-108"/>
      </p:cViewPr>
      <p:guideLst>
        <p:guide orient="horz" pos="2932"/>
        <p:guide pos="219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sz="2800"/>
          </a:pPr>
          <a:endParaRPr lang="en-US"/>
        </a:p>
      </c:txPr>
    </c:title>
    <c:plotArea>
      <c:layout/>
      <c:pieChart>
        <c:varyColors val="1"/>
        <c:ser>
          <c:idx val="0"/>
          <c:order val="0"/>
          <c:tx>
            <c:strRef>
              <c:f>Sheet1!$B$1</c:f>
              <c:strCache>
                <c:ptCount val="1"/>
                <c:pt idx="0">
                  <c:v>No in-school eval</c:v>
                </c:pt>
              </c:strCache>
            </c:strRef>
          </c:tx>
          <c:dLbls>
            <c:dLbl>
              <c:idx val="0"/>
              <c:layout>
                <c:manualLayout>
                  <c:x val="-0.21322734552248815"/>
                  <c:y val="7.5499471148196232E-2"/>
                </c:manualLayout>
              </c:layout>
              <c:showPercent val="1"/>
            </c:dLbl>
            <c:dLbl>
              <c:idx val="1"/>
              <c:layout>
                <c:manualLayout>
                  <c:x val="0.23716201788335781"/>
                  <c:y val="-9.1813569945547846E-2"/>
                </c:manualLayout>
              </c:layout>
              <c:showPercent val="1"/>
            </c:dLbl>
            <c:txPr>
              <a:bodyPr/>
              <a:lstStyle/>
              <a:p>
                <a:pPr>
                  <a:defRPr sz="2800" b="1">
                    <a:solidFill>
                      <a:schemeClr val="accent2">
                        <a:lumMod val="50000"/>
                      </a:schemeClr>
                    </a:solidFill>
                  </a:defRPr>
                </a:pPr>
                <a:endParaRPr lang="en-US"/>
              </a:p>
            </c:txPr>
            <c:showPercent val="1"/>
            <c:showLeaderLines val="1"/>
          </c:dLbls>
          <c:cat>
            <c:strRef>
              <c:f>Sheet1!$A$2:$A$3</c:f>
              <c:strCache>
                <c:ptCount val="2"/>
                <c:pt idx="0">
                  <c:v>Appropriate for ER</c:v>
                </c:pt>
                <c:pt idx="1">
                  <c:v>Inappropriate for ER</c:v>
                </c:pt>
              </c:strCache>
            </c:strRef>
          </c:cat>
          <c:val>
            <c:numRef>
              <c:f>Sheet1!$B$2:$B$3</c:f>
              <c:numCache>
                <c:formatCode>0.00%</c:formatCode>
                <c:ptCount val="2"/>
                <c:pt idx="0">
                  <c:v>0.48000000000000015</c:v>
                </c:pt>
                <c:pt idx="1">
                  <c:v>0.52</c:v>
                </c:pt>
              </c:numCache>
            </c:numRef>
          </c:val>
        </c:ser>
        <c:dLbls>
          <c:showPercent val="1"/>
        </c:dLbls>
        <c:firstSliceAng val="0"/>
      </c:pieChart>
    </c:plotArea>
    <c:legend>
      <c:legendPos val="t"/>
      <c:layout>
        <c:manualLayout>
          <c:xMode val="edge"/>
          <c:yMode val="edge"/>
          <c:x val="0.11995556077007911"/>
          <c:y val="0.10462255650879462"/>
          <c:w val="0.64870094505223708"/>
          <c:h val="0.16367116290371767"/>
        </c:manualLayout>
      </c:layout>
      <c:txPr>
        <a:bodyPr/>
        <a:lstStyle/>
        <a:p>
          <a:pPr>
            <a:defRPr sz="2000"/>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sz="2800"/>
          </a:pPr>
          <a:endParaRPr lang="en-US"/>
        </a:p>
      </c:txPr>
    </c:title>
    <c:plotArea>
      <c:layout/>
      <c:pieChart>
        <c:varyColors val="1"/>
        <c:ser>
          <c:idx val="0"/>
          <c:order val="0"/>
          <c:tx>
            <c:strRef>
              <c:f>Sheet1!$B$1</c:f>
              <c:strCache>
                <c:ptCount val="1"/>
                <c:pt idx="0">
                  <c:v>School Eval Done</c:v>
                </c:pt>
              </c:strCache>
            </c:strRef>
          </c:tx>
          <c:dLbls>
            <c:dLbl>
              <c:idx val="0"/>
              <c:layout>
                <c:manualLayout>
                  <c:x val="-0.23411060459547842"/>
                  <c:y val="-0.17066850785442886"/>
                </c:manualLayout>
              </c:layout>
              <c:showPercent val="1"/>
            </c:dLbl>
            <c:dLbl>
              <c:idx val="1"/>
              <c:layout>
                <c:manualLayout>
                  <c:x val="0.18805601602431274"/>
                  <c:y val="0.13772593724291926"/>
                </c:manualLayout>
              </c:layout>
              <c:showPercent val="1"/>
            </c:dLbl>
            <c:txPr>
              <a:bodyPr/>
              <a:lstStyle/>
              <a:p>
                <a:pPr>
                  <a:defRPr sz="2800" b="1">
                    <a:solidFill>
                      <a:schemeClr val="accent2">
                        <a:lumMod val="50000"/>
                      </a:schemeClr>
                    </a:solidFill>
                  </a:defRPr>
                </a:pPr>
                <a:endParaRPr lang="en-US"/>
              </a:p>
            </c:txPr>
            <c:showPercent val="1"/>
            <c:showLeaderLines val="1"/>
          </c:dLbls>
          <c:cat>
            <c:strRef>
              <c:f>Sheet1!$A$2:$A$3</c:f>
              <c:strCache>
                <c:ptCount val="2"/>
                <c:pt idx="0">
                  <c:v>Appropriate for ER</c:v>
                </c:pt>
                <c:pt idx="1">
                  <c:v>Inappropriate for ER</c:v>
                </c:pt>
              </c:strCache>
            </c:strRef>
          </c:cat>
          <c:val>
            <c:numRef>
              <c:f>Sheet1!$B$2:$B$3</c:f>
              <c:numCache>
                <c:formatCode>0.00%</c:formatCode>
                <c:ptCount val="2"/>
                <c:pt idx="0">
                  <c:v>0.73000000000000065</c:v>
                </c:pt>
                <c:pt idx="1">
                  <c:v>0.27</c:v>
                </c:pt>
              </c:numCache>
            </c:numRef>
          </c:val>
        </c:ser>
        <c:dLbls>
          <c:showPercent val="1"/>
        </c:dLbls>
        <c:firstSliceAng val="0"/>
      </c:pieChart>
    </c:plotArea>
    <c:legend>
      <c:legendPos val="t"/>
      <c:layout/>
      <c:txPr>
        <a:bodyPr/>
        <a:lstStyle/>
        <a:p>
          <a:pPr>
            <a:defRPr sz="2000"/>
          </a:pPr>
          <a:endParaRPr lang="en-US"/>
        </a:p>
      </c:txPr>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AC57E9-E300-45B5-A73F-E82DC4B4EA80}" type="doc">
      <dgm:prSet loTypeId="urn:microsoft.com/office/officeart/2005/8/layout/hProcess9" loCatId="process" qsTypeId="urn:microsoft.com/office/officeart/2005/8/quickstyle/simple3" qsCatId="simple" csTypeId="urn:microsoft.com/office/officeart/2005/8/colors/accent1_2" csCatId="accent1" phldr="1"/>
      <dgm:spPr/>
    </dgm:pt>
    <dgm:pt modelId="{147B6C8A-70BF-4DFD-9B36-50AB17C2AA7E}">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90000"/>
            </a:lnSpc>
          </a:pPr>
          <a:r>
            <a:rPr lang="en-US" sz="2700" dirty="0" smtClean="0"/>
            <a:t>Event</a:t>
          </a:r>
        </a:p>
      </dgm:t>
    </dgm:pt>
    <dgm:pt modelId="{7809171A-C78C-4F3A-A307-5EE60A613BB1}" type="parTrans" cxnId="{B180142A-9722-434A-AB86-8E95E141C016}">
      <dgm:prSet/>
      <dgm:spPr/>
      <dgm:t>
        <a:bodyPr/>
        <a:lstStyle/>
        <a:p>
          <a:endParaRPr lang="en-US"/>
        </a:p>
      </dgm:t>
    </dgm:pt>
    <dgm:pt modelId="{744C9D7F-CE76-42CF-AED4-6CF37982755F}" type="sibTrans" cxnId="{B180142A-9722-434A-AB86-8E95E141C016}">
      <dgm:prSet/>
      <dgm:spPr/>
      <dgm:t>
        <a:bodyPr/>
        <a:lstStyle/>
        <a:p>
          <a:endParaRPr lang="en-US"/>
        </a:p>
      </dgm:t>
    </dgm:pt>
    <dgm:pt modelId="{CCFFD8FF-EE9B-4C19-B3E5-17FE1D27604E}">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90000"/>
            </a:lnSpc>
          </a:pPr>
          <a:r>
            <a:rPr lang="en-US" sz="2700" dirty="0" smtClean="0"/>
            <a:t>Intervention</a:t>
          </a:r>
          <a:endParaRPr lang="en-US" sz="2700" dirty="0"/>
        </a:p>
      </dgm:t>
    </dgm:pt>
    <dgm:pt modelId="{ACE25C82-1E09-4750-A570-423AE978B588}" type="parTrans" cxnId="{4D689D8D-4166-4120-A77D-885A0861EFCD}">
      <dgm:prSet/>
      <dgm:spPr/>
      <dgm:t>
        <a:bodyPr/>
        <a:lstStyle/>
        <a:p>
          <a:endParaRPr lang="en-US"/>
        </a:p>
      </dgm:t>
    </dgm:pt>
    <dgm:pt modelId="{56C6A1E5-264D-4835-8E5F-8F085FFD8DF1}" type="sibTrans" cxnId="{4D689D8D-4166-4120-A77D-885A0861EFCD}">
      <dgm:prSet/>
      <dgm:spPr/>
      <dgm:t>
        <a:bodyPr/>
        <a:lstStyle/>
        <a:p>
          <a:endParaRPr lang="en-US"/>
        </a:p>
      </dgm:t>
    </dgm:pt>
    <dgm:pt modelId="{2CFC9344-E80B-4EDC-85B1-C7AC3A0B095B}">
      <dgm:prSet custT="1">
        <dgm:style>
          <a:lnRef idx="3">
            <a:schemeClr val="lt1"/>
          </a:lnRef>
          <a:fillRef idx="1">
            <a:schemeClr val="dk1"/>
          </a:fillRef>
          <a:effectRef idx="1">
            <a:schemeClr val="dk1"/>
          </a:effectRef>
          <a:fontRef idx="minor">
            <a:schemeClr val="lt1"/>
          </a:fontRef>
        </dgm:style>
      </dgm:prSet>
      <dgm:spPr/>
      <dgm:t>
        <a:bodyPr/>
        <a:lstStyle/>
        <a:p>
          <a:pPr>
            <a:lnSpc>
              <a:spcPct val="90000"/>
            </a:lnSpc>
          </a:pPr>
          <a:r>
            <a:rPr lang="en-US" sz="2700" b="0" smtClean="0"/>
            <a:t>Assessment</a:t>
          </a:r>
          <a:endParaRPr lang="en-US" sz="2700" b="0" dirty="0"/>
        </a:p>
      </dgm:t>
    </dgm:pt>
    <dgm:pt modelId="{30BA4184-CB61-4E4B-B94F-13E84045C770}" type="parTrans" cxnId="{E20982DC-0A01-4C33-B67A-8B6C63FCE914}">
      <dgm:prSet/>
      <dgm:spPr/>
      <dgm:t>
        <a:bodyPr/>
        <a:lstStyle/>
        <a:p>
          <a:endParaRPr lang="en-US"/>
        </a:p>
      </dgm:t>
    </dgm:pt>
    <dgm:pt modelId="{59CEE1E1-6821-460B-B0AB-EE69824F01BA}" type="sibTrans" cxnId="{E20982DC-0A01-4C33-B67A-8B6C63FCE914}">
      <dgm:prSet/>
      <dgm:spPr/>
      <dgm:t>
        <a:bodyPr/>
        <a:lstStyle/>
        <a:p>
          <a:endParaRPr lang="en-US"/>
        </a:p>
      </dgm:t>
    </dgm:pt>
    <dgm:pt modelId="{3CA1CD65-8DB8-4A45-9A08-F32127E6701F}" type="pres">
      <dgm:prSet presAssocID="{80AC57E9-E300-45B5-A73F-E82DC4B4EA80}" presName="CompostProcess" presStyleCnt="0">
        <dgm:presLayoutVars>
          <dgm:dir/>
          <dgm:resizeHandles val="exact"/>
        </dgm:presLayoutVars>
      </dgm:prSet>
      <dgm:spPr/>
    </dgm:pt>
    <dgm:pt modelId="{CD3A8D7B-87C0-4041-8E93-C7F9E62163E5}" type="pres">
      <dgm:prSet presAssocID="{80AC57E9-E300-45B5-A73F-E82DC4B4EA80}" presName="arrow" presStyleLbl="bgShp" presStyleIdx="0" presStyleCnt="1" custScaleX="117647"/>
      <dgm:spPr>
        <a:solidFill>
          <a:schemeClr val="accent5">
            <a:lumMod val="75000"/>
          </a:schemeClr>
        </a:solidFill>
        <a:ln>
          <a:solidFill>
            <a:schemeClr val="accent2">
              <a:lumMod val="40000"/>
              <a:lumOff val="60000"/>
            </a:schemeClr>
          </a:solidFill>
        </a:ln>
      </dgm:spPr>
    </dgm:pt>
    <dgm:pt modelId="{40729B67-2127-4ABA-B11B-469745CBE7B6}" type="pres">
      <dgm:prSet presAssocID="{80AC57E9-E300-45B5-A73F-E82DC4B4EA80}" presName="linearProcess" presStyleCnt="0"/>
      <dgm:spPr/>
    </dgm:pt>
    <dgm:pt modelId="{1F9FC8A6-8492-46A9-A271-5AD22746AB7C}" type="pres">
      <dgm:prSet presAssocID="{147B6C8A-70BF-4DFD-9B36-50AB17C2AA7E}" presName="textNode" presStyleLbl="node1" presStyleIdx="0" presStyleCnt="3" custScaleX="84795" custScaleY="98404" custLinFactNeighborX="-16609" custLinFactNeighborY="-1330">
        <dgm:presLayoutVars>
          <dgm:bulletEnabled val="1"/>
        </dgm:presLayoutVars>
      </dgm:prSet>
      <dgm:spPr/>
      <dgm:t>
        <a:bodyPr/>
        <a:lstStyle/>
        <a:p>
          <a:endParaRPr lang="en-US"/>
        </a:p>
      </dgm:t>
    </dgm:pt>
    <dgm:pt modelId="{C9346272-0D4B-40C9-B2B1-251090E6F127}" type="pres">
      <dgm:prSet presAssocID="{744C9D7F-CE76-42CF-AED4-6CF37982755F}" presName="sibTrans" presStyleCnt="0"/>
      <dgm:spPr/>
    </dgm:pt>
    <dgm:pt modelId="{26601616-FEB6-4E53-A185-117402A21C79}" type="pres">
      <dgm:prSet presAssocID="{2CFC9344-E80B-4EDC-85B1-C7AC3A0B095B}" presName="textNode" presStyleLbl="node1" presStyleIdx="1" presStyleCnt="3" custScaleX="92104" custScaleY="98404" custLinFactNeighborX="-56116" custLinFactNeighborY="-1330">
        <dgm:presLayoutVars>
          <dgm:bulletEnabled val="1"/>
        </dgm:presLayoutVars>
      </dgm:prSet>
      <dgm:spPr/>
      <dgm:t>
        <a:bodyPr/>
        <a:lstStyle/>
        <a:p>
          <a:endParaRPr lang="en-US"/>
        </a:p>
      </dgm:t>
    </dgm:pt>
    <dgm:pt modelId="{4A98091D-D01E-493F-B671-D1A59A8525ED}" type="pres">
      <dgm:prSet presAssocID="{59CEE1E1-6821-460B-B0AB-EE69824F01BA}" presName="sibTrans" presStyleCnt="0"/>
      <dgm:spPr/>
    </dgm:pt>
    <dgm:pt modelId="{4F95664C-9317-48D9-924F-191AE48442E8}" type="pres">
      <dgm:prSet presAssocID="{CCFFD8FF-EE9B-4C19-B3E5-17FE1D27604E}" presName="textNode" presStyleLbl="node1" presStyleIdx="2" presStyleCnt="3" custScaleX="86005" custScaleY="100360" custLinFactX="-882" custLinFactNeighborX="-100000" custLinFactNeighborY="-352">
        <dgm:presLayoutVars>
          <dgm:bulletEnabled val="1"/>
        </dgm:presLayoutVars>
      </dgm:prSet>
      <dgm:spPr/>
      <dgm:t>
        <a:bodyPr/>
        <a:lstStyle/>
        <a:p>
          <a:endParaRPr lang="en-US"/>
        </a:p>
      </dgm:t>
    </dgm:pt>
  </dgm:ptLst>
  <dgm:cxnLst>
    <dgm:cxn modelId="{5255A09B-7084-4A99-BF05-0E217A1239E0}" type="presOf" srcId="{2CFC9344-E80B-4EDC-85B1-C7AC3A0B095B}" destId="{26601616-FEB6-4E53-A185-117402A21C79}" srcOrd="0" destOrd="0" presId="urn:microsoft.com/office/officeart/2005/8/layout/hProcess9"/>
    <dgm:cxn modelId="{B180142A-9722-434A-AB86-8E95E141C016}" srcId="{80AC57E9-E300-45B5-A73F-E82DC4B4EA80}" destId="{147B6C8A-70BF-4DFD-9B36-50AB17C2AA7E}" srcOrd="0" destOrd="0" parTransId="{7809171A-C78C-4F3A-A307-5EE60A613BB1}" sibTransId="{744C9D7F-CE76-42CF-AED4-6CF37982755F}"/>
    <dgm:cxn modelId="{E20982DC-0A01-4C33-B67A-8B6C63FCE914}" srcId="{80AC57E9-E300-45B5-A73F-E82DC4B4EA80}" destId="{2CFC9344-E80B-4EDC-85B1-C7AC3A0B095B}" srcOrd="1" destOrd="0" parTransId="{30BA4184-CB61-4E4B-B94F-13E84045C770}" sibTransId="{59CEE1E1-6821-460B-B0AB-EE69824F01BA}"/>
    <dgm:cxn modelId="{BAD8E14F-CD79-4AE7-B10B-FC2AC1423853}" type="presOf" srcId="{147B6C8A-70BF-4DFD-9B36-50AB17C2AA7E}" destId="{1F9FC8A6-8492-46A9-A271-5AD22746AB7C}" srcOrd="0" destOrd="0" presId="urn:microsoft.com/office/officeart/2005/8/layout/hProcess9"/>
    <dgm:cxn modelId="{4D689D8D-4166-4120-A77D-885A0861EFCD}" srcId="{80AC57E9-E300-45B5-A73F-E82DC4B4EA80}" destId="{CCFFD8FF-EE9B-4C19-B3E5-17FE1D27604E}" srcOrd="2" destOrd="0" parTransId="{ACE25C82-1E09-4750-A570-423AE978B588}" sibTransId="{56C6A1E5-264D-4835-8E5F-8F085FFD8DF1}"/>
    <dgm:cxn modelId="{1D7F24D6-F23D-4569-A91F-46C433BCEF51}" type="presOf" srcId="{CCFFD8FF-EE9B-4C19-B3E5-17FE1D27604E}" destId="{4F95664C-9317-48D9-924F-191AE48442E8}" srcOrd="0" destOrd="0" presId="urn:microsoft.com/office/officeart/2005/8/layout/hProcess9"/>
    <dgm:cxn modelId="{D5983A87-12DB-4F4C-8FAE-668FA581226E}" type="presOf" srcId="{80AC57E9-E300-45B5-A73F-E82DC4B4EA80}" destId="{3CA1CD65-8DB8-4A45-9A08-F32127E6701F}" srcOrd="0" destOrd="0" presId="urn:microsoft.com/office/officeart/2005/8/layout/hProcess9"/>
    <dgm:cxn modelId="{CB5CEC2D-B925-422E-870F-9EDF1518C828}" type="presParOf" srcId="{3CA1CD65-8DB8-4A45-9A08-F32127E6701F}" destId="{CD3A8D7B-87C0-4041-8E93-C7F9E62163E5}" srcOrd="0" destOrd="0" presId="urn:microsoft.com/office/officeart/2005/8/layout/hProcess9"/>
    <dgm:cxn modelId="{6FFE5010-0E1C-4BDA-AA9E-08CFBF317BA6}" type="presParOf" srcId="{3CA1CD65-8DB8-4A45-9A08-F32127E6701F}" destId="{40729B67-2127-4ABA-B11B-469745CBE7B6}" srcOrd="1" destOrd="0" presId="urn:microsoft.com/office/officeart/2005/8/layout/hProcess9"/>
    <dgm:cxn modelId="{268BF0BA-ED7D-471C-B675-8A98843D2ABA}" type="presParOf" srcId="{40729B67-2127-4ABA-B11B-469745CBE7B6}" destId="{1F9FC8A6-8492-46A9-A271-5AD22746AB7C}" srcOrd="0" destOrd="0" presId="urn:microsoft.com/office/officeart/2005/8/layout/hProcess9"/>
    <dgm:cxn modelId="{EDBC6044-8D35-441B-9E02-7A29B3D4053C}" type="presParOf" srcId="{40729B67-2127-4ABA-B11B-469745CBE7B6}" destId="{C9346272-0D4B-40C9-B2B1-251090E6F127}" srcOrd="1" destOrd="0" presId="urn:microsoft.com/office/officeart/2005/8/layout/hProcess9"/>
    <dgm:cxn modelId="{FE2A7E07-970D-4D3B-90A9-4B6D450B2C59}" type="presParOf" srcId="{40729B67-2127-4ABA-B11B-469745CBE7B6}" destId="{26601616-FEB6-4E53-A185-117402A21C79}" srcOrd="2" destOrd="0" presId="urn:microsoft.com/office/officeart/2005/8/layout/hProcess9"/>
    <dgm:cxn modelId="{3772C9F8-B0E2-46DA-9E63-8E9764A80946}" type="presParOf" srcId="{40729B67-2127-4ABA-B11B-469745CBE7B6}" destId="{4A98091D-D01E-493F-B671-D1A59A8525ED}" srcOrd="3" destOrd="0" presId="urn:microsoft.com/office/officeart/2005/8/layout/hProcess9"/>
    <dgm:cxn modelId="{2A629A72-2194-4839-B5FC-AD6C5962FF26}" type="presParOf" srcId="{40729B67-2127-4ABA-B11B-469745CBE7B6}" destId="{4F95664C-9317-48D9-924F-191AE48442E8}"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AC57E9-E300-45B5-A73F-E82DC4B4EA80}" type="doc">
      <dgm:prSet loTypeId="urn:microsoft.com/office/officeart/2005/8/layout/hProcess9" loCatId="process" qsTypeId="urn:microsoft.com/office/officeart/2005/8/quickstyle/simple3" qsCatId="simple" csTypeId="urn:microsoft.com/office/officeart/2005/8/colors/accent1_2" csCatId="accent1" phldr="1"/>
      <dgm:spPr/>
    </dgm:pt>
    <dgm:pt modelId="{147B6C8A-70BF-4DFD-9B36-50AB17C2AA7E}">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90000"/>
            </a:lnSpc>
          </a:pPr>
          <a:r>
            <a:rPr lang="en-US" sz="2800" dirty="0" smtClean="0"/>
            <a:t>Event</a:t>
          </a:r>
        </a:p>
      </dgm:t>
    </dgm:pt>
    <dgm:pt modelId="{7809171A-C78C-4F3A-A307-5EE60A613BB1}" type="parTrans" cxnId="{B180142A-9722-434A-AB86-8E95E141C016}">
      <dgm:prSet/>
      <dgm:spPr/>
      <dgm:t>
        <a:bodyPr/>
        <a:lstStyle/>
        <a:p>
          <a:endParaRPr lang="en-US"/>
        </a:p>
      </dgm:t>
    </dgm:pt>
    <dgm:pt modelId="{744C9D7F-CE76-42CF-AED4-6CF37982755F}" type="sibTrans" cxnId="{B180142A-9722-434A-AB86-8E95E141C016}">
      <dgm:prSet/>
      <dgm:spPr/>
      <dgm:t>
        <a:bodyPr/>
        <a:lstStyle/>
        <a:p>
          <a:endParaRPr lang="en-US"/>
        </a:p>
      </dgm:t>
    </dgm:pt>
    <dgm:pt modelId="{CCFFD8FF-EE9B-4C19-B3E5-17FE1D27604E}">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90000"/>
            </a:lnSpc>
          </a:pPr>
          <a:r>
            <a:rPr lang="en-US" sz="2800" dirty="0" smtClean="0"/>
            <a:t>Interventions</a:t>
          </a:r>
          <a:endParaRPr lang="en-US" sz="2800" dirty="0"/>
        </a:p>
      </dgm:t>
    </dgm:pt>
    <dgm:pt modelId="{ACE25C82-1E09-4750-A570-423AE978B588}" type="parTrans" cxnId="{4D689D8D-4166-4120-A77D-885A0861EFCD}">
      <dgm:prSet/>
      <dgm:spPr/>
      <dgm:t>
        <a:bodyPr/>
        <a:lstStyle/>
        <a:p>
          <a:endParaRPr lang="en-US"/>
        </a:p>
      </dgm:t>
    </dgm:pt>
    <dgm:pt modelId="{56C6A1E5-264D-4835-8E5F-8F085FFD8DF1}" type="sibTrans" cxnId="{4D689D8D-4166-4120-A77D-885A0861EFCD}">
      <dgm:prSet/>
      <dgm:spPr/>
      <dgm:t>
        <a:bodyPr/>
        <a:lstStyle/>
        <a:p>
          <a:endParaRPr lang="en-US"/>
        </a:p>
      </dgm:t>
    </dgm:pt>
    <dgm:pt modelId="{2CFC9344-E80B-4EDC-85B1-C7AC3A0B095B}">
      <dgm:prSet custT="1">
        <dgm:style>
          <a:lnRef idx="3">
            <a:schemeClr val="lt1"/>
          </a:lnRef>
          <a:fillRef idx="1">
            <a:schemeClr val="dk1"/>
          </a:fillRef>
          <a:effectRef idx="1">
            <a:schemeClr val="dk1"/>
          </a:effectRef>
          <a:fontRef idx="minor">
            <a:schemeClr val="lt1"/>
          </a:fontRef>
        </dgm:style>
      </dgm:prSet>
      <dgm:spPr/>
      <dgm:t>
        <a:bodyPr/>
        <a:lstStyle/>
        <a:p>
          <a:pPr>
            <a:lnSpc>
              <a:spcPct val="90000"/>
            </a:lnSpc>
          </a:pPr>
          <a:r>
            <a:rPr lang="en-US" sz="2800" dirty="0" smtClean="0"/>
            <a:t>Assessment</a:t>
          </a:r>
          <a:endParaRPr lang="en-US" sz="2800" dirty="0"/>
        </a:p>
      </dgm:t>
    </dgm:pt>
    <dgm:pt modelId="{30BA4184-CB61-4E4B-B94F-13E84045C770}" type="parTrans" cxnId="{E20982DC-0A01-4C33-B67A-8B6C63FCE914}">
      <dgm:prSet/>
      <dgm:spPr/>
      <dgm:t>
        <a:bodyPr/>
        <a:lstStyle/>
        <a:p>
          <a:endParaRPr lang="en-US"/>
        </a:p>
      </dgm:t>
    </dgm:pt>
    <dgm:pt modelId="{59CEE1E1-6821-460B-B0AB-EE69824F01BA}" type="sibTrans" cxnId="{E20982DC-0A01-4C33-B67A-8B6C63FCE914}">
      <dgm:prSet/>
      <dgm:spPr/>
      <dgm:t>
        <a:bodyPr/>
        <a:lstStyle/>
        <a:p>
          <a:endParaRPr lang="en-US"/>
        </a:p>
      </dgm:t>
    </dgm:pt>
    <dgm:pt modelId="{EC652124-C52C-4E6E-9AF3-C88D84DBC890}">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1800" b="1" dirty="0" smtClean="0"/>
            <a:t>Suicidal thoughts</a:t>
          </a:r>
          <a:endParaRPr lang="en-US" sz="1800" dirty="0"/>
        </a:p>
      </dgm:t>
    </dgm:pt>
    <dgm:pt modelId="{71184B13-1897-467E-A656-5D848E174AB6}" type="parTrans" cxnId="{168CCE9F-0984-456D-83CD-31E3AECA2C44}">
      <dgm:prSet/>
      <dgm:spPr/>
      <dgm:t>
        <a:bodyPr/>
        <a:lstStyle/>
        <a:p>
          <a:endParaRPr lang="en-US"/>
        </a:p>
      </dgm:t>
    </dgm:pt>
    <dgm:pt modelId="{ED2B1E04-DF79-4846-9355-48EF78FA2742}" type="sibTrans" cxnId="{168CCE9F-0984-456D-83CD-31E3AECA2C44}">
      <dgm:prSet/>
      <dgm:spPr/>
      <dgm:t>
        <a:bodyPr/>
        <a:lstStyle/>
        <a:p>
          <a:endParaRPr lang="en-US"/>
        </a:p>
      </dgm:t>
    </dgm:pt>
    <dgm:pt modelId="{8E2C18C3-17F6-4F6D-B0D2-2B8E93F72A23}">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1800" b="1" dirty="0" smtClean="0"/>
            <a:t>Suicidal behaviors</a:t>
          </a:r>
          <a:endParaRPr lang="en-US" sz="1800" dirty="0"/>
        </a:p>
      </dgm:t>
    </dgm:pt>
    <dgm:pt modelId="{AE74C119-ADEC-410A-9B8F-B9FD1DE67646}" type="parTrans" cxnId="{2097D513-C2CA-426F-AFE6-605439FAC67D}">
      <dgm:prSet/>
      <dgm:spPr/>
      <dgm:t>
        <a:bodyPr/>
        <a:lstStyle/>
        <a:p>
          <a:endParaRPr lang="en-US"/>
        </a:p>
      </dgm:t>
    </dgm:pt>
    <dgm:pt modelId="{6F281EFA-21B5-4E71-B74F-76BC6EA513B7}" type="sibTrans" cxnId="{2097D513-C2CA-426F-AFE6-605439FAC67D}">
      <dgm:prSet/>
      <dgm:spPr/>
      <dgm:t>
        <a:bodyPr/>
        <a:lstStyle/>
        <a:p>
          <a:endParaRPr lang="en-US"/>
        </a:p>
      </dgm:t>
    </dgm:pt>
    <dgm:pt modelId="{57D88C3C-0D10-4A62-9485-61C844AAAF79}">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1800" b="1" dirty="0" smtClean="0"/>
            <a:t>Self-injury</a:t>
          </a:r>
          <a:endParaRPr lang="en-US" sz="1800" dirty="0"/>
        </a:p>
      </dgm:t>
    </dgm:pt>
    <dgm:pt modelId="{2EE80F13-D5F0-4879-97A9-82804CB4FCA6}" type="parTrans" cxnId="{8CAAC9A3-136C-4296-ADA7-554819B24F99}">
      <dgm:prSet/>
      <dgm:spPr/>
      <dgm:t>
        <a:bodyPr/>
        <a:lstStyle/>
        <a:p>
          <a:endParaRPr lang="en-US"/>
        </a:p>
      </dgm:t>
    </dgm:pt>
    <dgm:pt modelId="{9FFE6E87-F744-42D1-B789-65E1886FFBD2}" type="sibTrans" cxnId="{8CAAC9A3-136C-4296-ADA7-554819B24F99}">
      <dgm:prSet/>
      <dgm:spPr/>
      <dgm:t>
        <a:bodyPr/>
        <a:lstStyle/>
        <a:p>
          <a:endParaRPr lang="en-US"/>
        </a:p>
      </dgm:t>
    </dgm:pt>
    <dgm:pt modelId="{37DF047C-701D-4C60-8DEC-3754F57C6486}">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1800" b="1" dirty="0" smtClean="0"/>
            <a:t>Other disruptions</a:t>
          </a:r>
          <a:endParaRPr lang="en-US" sz="1800" dirty="0"/>
        </a:p>
      </dgm:t>
    </dgm:pt>
    <dgm:pt modelId="{A6164676-A4C8-461D-94E9-088974F6DD21}" type="parTrans" cxnId="{1AC1EDFC-7C1F-4826-A064-7D691D4A2032}">
      <dgm:prSet/>
      <dgm:spPr/>
      <dgm:t>
        <a:bodyPr/>
        <a:lstStyle/>
        <a:p>
          <a:endParaRPr lang="en-US"/>
        </a:p>
      </dgm:t>
    </dgm:pt>
    <dgm:pt modelId="{433FB385-B3BA-489E-8BC9-DDE678741DAF}" type="sibTrans" cxnId="{1AC1EDFC-7C1F-4826-A064-7D691D4A2032}">
      <dgm:prSet/>
      <dgm:spPr/>
      <dgm:t>
        <a:bodyPr/>
        <a:lstStyle/>
        <a:p>
          <a:endParaRPr lang="en-US"/>
        </a:p>
      </dgm:t>
    </dgm:pt>
    <dgm:pt modelId="{3CA1CD65-8DB8-4A45-9A08-F32127E6701F}" type="pres">
      <dgm:prSet presAssocID="{80AC57E9-E300-45B5-A73F-E82DC4B4EA80}" presName="CompostProcess" presStyleCnt="0">
        <dgm:presLayoutVars>
          <dgm:dir/>
          <dgm:resizeHandles val="exact"/>
        </dgm:presLayoutVars>
      </dgm:prSet>
      <dgm:spPr/>
    </dgm:pt>
    <dgm:pt modelId="{CD3A8D7B-87C0-4041-8E93-C7F9E62163E5}" type="pres">
      <dgm:prSet presAssocID="{80AC57E9-E300-45B5-A73F-E82DC4B4EA80}" presName="arrow" presStyleLbl="bgShp" presStyleIdx="0" presStyleCnt="1" custScaleX="117647"/>
      <dgm:spPr>
        <a:solidFill>
          <a:schemeClr val="accent5">
            <a:lumMod val="75000"/>
          </a:schemeClr>
        </a:solidFill>
        <a:ln>
          <a:solidFill>
            <a:schemeClr val="accent2">
              <a:lumMod val="40000"/>
              <a:lumOff val="60000"/>
            </a:schemeClr>
          </a:solidFill>
        </a:ln>
      </dgm:spPr>
    </dgm:pt>
    <dgm:pt modelId="{40729B67-2127-4ABA-B11B-469745CBE7B6}" type="pres">
      <dgm:prSet presAssocID="{80AC57E9-E300-45B5-A73F-E82DC4B4EA80}" presName="linearProcess" presStyleCnt="0"/>
      <dgm:spPr/>
    </dgm:pt>
    <dgm:pt modelId="{1F9FC8A6-8492-46A9-A271-5AD22746AB7C}" type="pres">
      <dgm:prSet presAssocID="{147B6C8A-70BF-4DFD-9B36-50AB17C2AA7E}" presName="textNode" presStyleLbl="node1" presStyleIdx="0" presStyleCnt="3" custScaleX="93366" custScaleY="114362" custLinFactNeighborX="24459" custLinFactNeighborY="0">
        <dgm:presLayoutVars>
          <dgm:bulletEnabled val="1"/>
        </dgm:presLayoutVars>
      </dgm:prSet>
      <dgm:spPr/>
      <dgm:t>
        <a:bodyPr/>
        <a:lstStyle/>
        <a:p>
          <a:endParaRPr lang="en-US"/>
        </a:p>
      </dgm:t>
    </dgm:pt>
    <dgm:pt modelId="{C9346272-0D4B-40C9-B2B1-251090E6F127}" type="pres">
      <dgm:prSet presAssocID="{744C9D7F-CE76-42CF-AED4-6CF37982755F}" presName="sibTrans" presStyleCnt="0"/>
      <dgm:spPr/>
    </dgm:pt>
    <dgm:pt modelId="{26601616-FEB6-4E53-A185-117402A21C79}" type="pres">
      <dgm:prSet presAssocID="{2CFC9344-E80B-4EDC-85B1-C7AC3A0B095B}" presName="textNode" presStyleLbl="node1" presStyleIdx="1" presStyleCnt="3" custScaleX="90675" custScaleY="109042" custLinFactNeighborX="-22532" custLinFactNeighborY="0">
        <dgm:presLayoutVars>
          <dgm:bulletEnabled val="1"/>
        </dgm:presLayoutVars>
      </dgm:prSet>
      <dgm:spPr/>
      <dgm:t>
        <a:bodyPr/>
        <a:lstStyle/>
        <a:p>
          <a:endParaRPr lang="en-US"/>
        </a:p>
      </dgm:t>
    </dgm:pt>
    <dgm:pt modelId="{4A98091D-D01E-493F-B671-D1A59A8525ED}" type="pres">
      <dgm:prSet presAssocID="{59CEE1E1-6821-460B-B0AB-EE69824F01BA}" presName="sibTrans" presStyleCnt="0"/>
      <dgm:spPr/>
    </dgm:pt>
    <dgm:pt modelId="{4F95664C-9317-48D9-924F-191AE48442E8}" type="pres">
      <dgm:prSet presAssocID="{CCFFD8FF-EE9B-4C19-B3E5-17FE1D27604E}" presName="textNode" presStyleLbl="node1" presStyleIdx="2" presStyleCnt="3" custScaleX="86005" custScaleY="92382" custLinFactNeighborX="-69923" custLinFactNeighborY="-978">
        <dgm:presLayoutVars>
          <dgm:bulletEnabled val="1"/>
        </dgm:presLayoutVars>
      </dgm:prSet>
      <dgm:spPr/>
      <dgm:t>
        <a:bodyPr/>
        <a:lstStyle/>
        <a:p>
          <a:endParaRPr lang="en-US"/>
        </a:p>
      </dgm:t>
    </dgm:pt>
  </dgm:ptLst>
  <dgm:cxnLst>
    <dgm:cxn modelId="{90DD4DDB-6271-4F20-9412-8863EF31383B}" type="presOf" srcId="{147B6C8A-70BF-4DFD-9B36-50AB17C2AA7E}" destId="{1F9FC8A6-8492-46A9-A271-5AD22746AB7C}" srcOrd="0" destOrd="0" presId="urn:microsoft.com/office/officeart/2005/8/layout/hProcess9"/>
    <dgm:cxn modelId="{27B68F7F-8890-49C8-8A57-7F95868AAFB6}" type="presOf" srcId="{80AC57E9-E300-45B5-A73F-E82DC4B4EA80}" destId="{3CA1CD65-8DB8-4A45-9A08-F32127E6701F}" srcOrd="0" destOrd="0" presId="urn:microsoft.com/office/officeart/2005/8/layout/hProcess9"/>
    <dgm:cxn modelId="{8CAAC9A3-136C-4296-ADA7-554819B24F99}" srcId="{147B6C8A-70BF-4DFD-9B36-50AB17C2AA7E}" destId="{57D88C3C-0D10-4A62-9485-61C844AAAF79}" srcOrd="2" destOrd="0" parTransId="{2EE80F13-D5F0-4879-97A9-82804CB4FCA6}" sibTransId="{9FFE6E87-F744-42D1-B789-65E1886FFBD2}"/>
    <dgm:cxn modelId="{16AF732C-DF2D-40FD-B98D-BCDCCD3F3935}" type="presOf" srcId="{37DF047C-701D-4C60-8DEC-3754F57C6486}" destId="{1F9FC8A6-8492-46A9-A271-5AD22746AB7C}" srcOrd="0" destOrd="4" presId="urn:microsoft.com/office/officeart/2005/8/layout/hProcess9"/>
    <dgm:cxn modelId="{2097D513-C2CA-426F-AFE6-605439FAC67D}" srcId="{147B6C8A-70BF-4DFD-9B36-50AB17C2AA7E}" destId="{8E2C18C3-17F6-4F6D-B0D2-2B8E93F72A23}" srcOrd="1" destOrd="0" parTransId="{AE74C119-ADEC-410A-9B8F-B9FD1DE67646}" sibTransId="{6F281EFA-21B5-4E71-B74F-76BC6EA513B7}"/>
    <dgm:cxn modelId="{B180142A-9722-434A-AB86-8E95E141C016}" srcId="{80AC57E9-E300-45B5-A73F-E82DC4B4EA80}" destId="{147B6C8A-70BF-4DFD-9B36-50AB17C2AA7E}" srcOrd="0" destOrd="0" parTransId="{7809171A-C78C-4F3A-A307-5EE60A613BB1}" sibTransId="{744C9D7F-CE76-42CF-AED4-6CF37982755F}"/>
    <dgm:cxn modelId="{66E93848-B8D4-4080-B7AC-4BAE2CBCB63A}" type="presOf" srcId="{EC652124-C52C-4E6E-9AF3-C88D84DBC890}" destId="{1F9FC8A6-8492-46A9-A271-5AD22746AB7C}" srcOrd="0" destOrd="1" presId="urn:microsoft.com/office/officeart/2005/8/layout/hProcess9"/>
    <dgm:cxn modelId="{E20982DC-0A01-4C33-B67A-8B6C63FCE914}" srcId="{80AC57E9-E300-45B5-A73F-E82DC4B4EA80}" destId="{2CFC9344-E80B-4EDC-85B1-C7AC3A0B095B}" srcOrd="1" destOrd="0" parTransId="{30BA4184-CB61-4E4B-B94F-13E84045C770}" sibTransId="{59CEE1E1-6821-460B-B0AB-EE69824F01BA}"/>
    <dgm:cxn modelId="{B183F606-D03E-4C45-96A7-76A711A23B33}" type="presOf" srcId="{57D88C3C-0D10-4A62-9485-61C844AAAF79}" destId="{1F9FC8A6-8492-46A9-A271-5AD22746AB7C}" srcOrd="0" destOrd="3" presId="urn:microsoft.com/office/officeart/2005/8/layout/hProcess9"/>
    <dgm:cxn modelId="{168CCE9F-0984-456D-83CD-31E3AECA2C44}" srcId="{147B6C8A-70BF-4DFD-9B36-50AB17C2AA7E}" destId="{EC652124-C52C-4E6E-9AF3-C88D84DBC890}" srcOrd="0" destOrd="0" parTransId="{71184B13-1897-467E-A656-5D848E174AB6}" sibTransId="{ED2B1E04-DF79-4846-9355-48EF78FA2742}"/>
    <dgm:cxn modelId="{02C2E397-27E9-46FC-BB53-8D8B508B7330}" type="presOf" srcId="{CCFFD8FF-EE9B-4C19-B3E5-17FE1D27604E}" destId="{4F95664C-9317-48D9-924F-191AE48442E8}" srcOrd="0" destOrd="0" presId="urn:microsoft.com/office/officeart/2005/8/layout/hProcess9"/>
    <dgm:cxn modelId="{4D689D8D-4166-4120-A77D-885A0861EFCD}" srcId="{80AC57E9-E300-45B5-A73F-E82DC4B4EA80}" destId="{CCFFD8FF-EE9B-4C19-B3E5-17FE1D27604E}" srcOrd="2" destOrd="0" parTransId="{ACE25C82-1E09-4750-A570-423AE978B588}" sibTransId="{56C6A1E5-264D-4835-8E5F-8F085FFD8DF1}"/>
    <dgm:cxn modelId="{6F203FB3-53E0-4B45-924D-3E01F2EEF45A}" type="presOf" srcId="{8E2C18C3-17F6-4F6D-B0D2-2B8E93F72A23}" destId="{1F9FC8A6-8492-46A9-A271-5AD22746AB7C}" srcOrd="0" destOrd="2" presId="urn:microsoft.com/office/officeart/2005/8/layout/hProcess9"/>
    <dgm:cxn modelId="{1AC1EDFC-7C1F-4826-A064-7D691D4A2032}" srcId="{147B6C8A-70BF-4DFD-9B36-50AB17C2AA7E}" destId="{37DF047C-701D-4C60-8DEC-3754F57C6486}" srcOrd="3" destOrd="0" parTransId="{A6164676-A4C8-461D-94E9-088974F6DD21}" sibTransId="{433FB385-B3BA-489E-8BC9-DDE678741DAF}"/>
    <dgm:cxn modelId="{220A9806-B5AE-49C3-9063-88AEEF9AEDAD}" type="presOf" srcId="{2CFC9344-E80B-4EDC-85B1-C7AC3A0B095B}" destId="{26601616-FEB6-4E53-A185-117402A21C79}" srcOrd="0" destOrd="0" presId="urn:microsoft.com/office/officeart/2005/8/layout/hProcess9"/>
    <dgm:cxn modelId="{3AF49969-87E5-4BD4-9F1F-81A71FD599F0}" type="presParOf" srcId="{3CA1CD65-8DB8-4A45-9A08-F32127E6701F}" destId="{CD3A8D7B-87C0-4041-8E93-C7F9E62163E5}" srcOrd="0" destOrd="0" presId="urn:microsoft.com/office/officeart/2005/8/layout/hProcess9"/>
    <dgm:cxn modelId="{044951ED-3C0F-4069-BDE9-51ED8421FAC1}" type="presParOf" srcId="{3CA1CD65-8DB8-4A45-9A08-F32127E6701F}" destId="{40729B67-2127-4ABA-B11B-469745CBE7B6}" srcOrd="1" destOrd="0" presId="urn:microsoft.com/office/officeart/2005/8/layout/hProcess9"/>
    <dgm:cxn modelId="{7A1CAF22-7BE7-4206-A809-68EE92F2E293}" type="presParOf" srcId="{40729B67-2127-4ABA-B11B-469745CBE7B6}" destId="{1F9FC8A6-8492-46A9-A271-5AD22746AB7C}" srcOrd="0" destOrd="0" presId="urn:microsoft.com/office/officeart/2005/8/layout/hProcess9"/>
    <dgm:cxn modelId="{9B82DC5B-66CE-45E4-88B8-1F4E6BA29405}" type="presParOf" srcId="{40729B67-2127-4ABA-B11B-469745CBE7B6}" destId="{C9346272-0D4B-40C9-B2B1-251090E6F127}" srcOrd="1" destOrd="0" presId="urn:microsoft.com/office/officeart/2005/8/layout/hProcess9"/>
    <dgm:cxn modelId="{69733EDB-8B6D-48CF-A1E7-971AC5281401}" type="presParOf" srcId="{40729B67-2127-4ABA-B11B-469745CBE7B6}" destId="{26601616-FEB6-4E53-A185-117402A21C79}" srcOrd="2" destOrd="0" presId="urn:microsoft.com/office/officeart/2005/8/layout/hProcess9"/>
    <dgm:cxn modelId="{CA35F4E4-F239-4502-BDC4-4D9B2F215945}" type="presParOf" srcId="{40729B67-2127-4ABA-B11B-469745CBE7B6}" destId="{4A98091D-D01E-493F-B671-D1A59A8525ED}" srcOrd="3" destOrd="0" presId="urn:microsoft.com/office/officeart/2005/8/layout/hProcess9"/>
    <dgm:cxn modelId="{5A21D556-B6C0-4F48-82DC-755C3EA5276D}" type="presParOf" srcId="{40729B67-2127-4ABA-B11B-469745CBE7B6}" destId="{4F95664C-9317-48D9-924F-191AE48442E8}"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AC57E9-E300-45B5-A73F-E82DC4B4EA80}" type="doc">
      <dgm:prSet loTypeId="urn:microsoft.com/office/officeart/2005/8/layout/hProcess9" loCatId="process" qsTypeId="urn:microsoft.com/office/officeart/2005/8/quickstyle/simple3" qsCatId="simple" csTypeId="urn:microsoft.com/office/officeart/2005/8/colors/accent1_2" csCatId="accent1" phldr="1"/>
      <dgm:spPr/>
    </dgm:pt>
    <dgm:pt modelId="{147B6C8A-70BF-4DFD-9B36-50AB17C2AA7E}">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90000"/>
            </a:lnSpc>
          </a:pPr>
          <a:r>
            <a:rPr lang="en-US" sz="2800" dirty="0" smtClean="0"/>
            <a:t>Event</a:t>
          </a:r>
        </a:p>
      </dgm:t>
    </dgm:pt>
    <dgm:pt modelId="{7809171A-C78C-4F3A-A307-5EE60A613BB1}" type="parTrans" cxnId="{B180142A-9722-434A-AB86-8E95E141C016}">
      <dgm:prSet/>
      <dgm:spPr/>
      <dgm:t>
        <a:bodyPr/>
        <a:lstStyle/>
        <a:p>
          <a:endParaRPr lang="en-US"/>
        </a:p>
      </dgm:t>
    </dgm:pt>
    <dgm:pt modelId="{744C9D7F-CE76-42CF-AED4-6CF37982755F}" type="sibTrans" cxnId="{B180142A-9722-434A-AB86-8E95E141C016}">
      <dgm:prSet/>
      <dgm:spPr/>
      <dgm:t>
        <a:bodyPr/>
        <a:lstStyle/>
        <a:p>
          <a:endParaRPr lang="en-US"/>
        </a:p>
      </dgm:t>
    </dgm:pt>
    <dgm:pt modelId="{CCFFD8FF-EE9B-4C19-B3E5-17FE1D27604E}">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90000"/>
            </a:lnSpc>
          </a:pPr>
          <a:r>
            <a:rPr lang="en-US" sz="2800" dirty="0" smtClean="0"/>
            <a:t>Interventions</a:t>
          </a:r>
        </a:p>
        <a:p>
          <a:pPr>
            <a:lnSpc>
              <a:spcPct val="90000"/>
            </a:lnSpc>
          </a:pPr>
          <a:endParaRPr lang="en-US" sz="2800" dirty="0"/>
        </a:p>
      </dgm:t>
    </dgm:pt>
    <dgm:pt modelId="{ACE25C82-1E09-4750-A570-423AE978B588}" type="parTrans" cxnId="{4D689D8D-4166-4120-A77D-885A0861EFCD}">
      <dgm:prSet/>
      <dgm:spPr/>
      <dgm:t>
        <a:bodyPr/>
        <a:lstStyle/>
        <a:p>
          <a:endParaRPr lang="en-US"/>
        </a:p>
      </dgm:t>
    </dgm:pt>
    <dgm:pt modelId="{56C6A1E5-264D-4835-8E5F-8F085FFD8DF1}" type="sibTrans" cxnId="{4D689D8D-4166-4120-A77D-885A0861EFCD}">
      <dgm:prSet/>
      <dgm:spPr/>
      <dgm:t>
        <a:bodyPr/>
        <a:lstStyle/>
        <a:p>
          <a:endParaRPr lang="en-US"/>
        </a:p>
      </dgm:t>
    </dgm:pt>
    <dgm:pt modelId="{2CFC9344-E80B-4EDC-85B1-C7AC3A0B095B}">
      <dgm:prSet custT="1">
        <dgm:style>
          <a:lnRef idx="3">
            <a:schemeClr val="lt1"/>
          </a:lnRef>
          <a:fillRef idx="1">
            <a:schemeClr val="dk1"/>
          </a:fillRef>
          <a:effectRef idx="1">
            <a:schemeClr val="dk1"/>
          </a:effectRef>
          <a:fontRef idx="minor">
            <a:schemeClr val="lt1"/>
          </a:fontRef>
        </dgm:style>
      </dgm:prSet>
      <dgm:spPr/>
      <dgm:t>
        <a:bodyPr/>
        <a:lstStyle/>
        <a:p>
          <a:pPr>
            <a:lnSpc>
              <a:spcPct val="90000"/>
            </a:lnSpc>
            <a:spcAft>
              <a:spcPct val="35000"/>
            </a:spcAft>
          </a:pPr>
          <a:r>
            <a:rPr lang="en-US" sz="2800" dirty="0" smtClean="0"/>
            <a:t>Assessment</a:t>
          </a:r>
          <a:endParaRPr lang="en-US" sz="2800" dirty="0"/>
        </a:p>
      </dgm:t>
    </dgm:pt>
    <dgm:pt modelId="{30BA4184-CB61-4E4B-B94F-13E84045C770}" type="parTrans" cxnId="{E20982DC-0A01-4C33-B67A-8B6C63FCE914}">
      <dgm:prSet/>
      <dgm:spPr/>
      <dgm:t>
        <a:bodyPr/>
        <a:lstStyle/>
        <a:p>
          <a:endParaRPr lang="en-US"/>
        </a:p>
      </dgm:t>
    </dgm:pt>
    <dgm:pt modelId="{59CEE1E1-6821-460B-B0AB-EE69824F01BA}" type="sibTrans" cxnId="{E20982DC-0A01-4C33-B67A-8B6C63FCE914}">
      <dgm:prSet/>
      <dgm:spPr/>
      <dgm:t>
        <a:bodyPr/>
        <a:lstStyle/>
        <a:p>
          <a:endParaRPr lang="en-US"/>
        </a:p>
      </dgm:t>
    </dgm:pt>
    <dgm:pt modelId="{5E12EBCF-70EE-4BB5-9E0C-19E3EF3CA270}">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spcAft>
              <a:spcPts val="300"/>
            </a:spcAft>
          </a:pPr>
          <a:r>
            <a:rPr lang="en-US" sz="1800" b="1" dirty="0" smtClean="0"/>
            <a:t>Assess behavior</a:t>
          </a:r>
          <a:endParaRPr lang="en-US" sz="1800" dirty="0"/>
        </a:p>
      </dgm:t>
    </dgm:pt>
    <dgm:pt modelId="{51463888-AFD1-4859-8738-A7DE33AAE7E9}" type="parTrans" cxnId="{1B786EE4-E31C-4B28-91B6-0F9A9CCBC577}">
      <dgm:prSet/>
      <dgm:spPr/>
      <dgm:t>
        <a:bodyPr/>
        <a:lstStyle/>
        <a:p>
          <a:endParaRPr lang="en-US"/>
        </a:p>
      </dgm:t>
    </dgm:pt>
    <dgm:pt modelId="{E86642A3-2DAA-4309-83DD-16B186DBD6B3}" type="sibTrans" cxnId="{1B786EE4-E31C-4B28-91B6-0F9A9CCBC577}">
      <dgm:prSet/>
      <dgm:spPr/>
      <dgm:t>
        <a:bodyPr/>
        <a:lstStyle/>
        <a:p>
          <a:endParaRPr lang="en-US"/>
        </a:p>
      </dgm:t>
    </dgm:pt>
    <dgm:pt modelId="{5771A21A-1C3F-4277-855F-E3A5DA87D62F}">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spcAft>
              <a:spcPts val="300"/>
            </a:spcAft>
          </a:pPr>
          <a:r>
            <a:rPr lang="en-US" sz="1800" b="1" dirty="0" smtClean="0"/>
            <a:t>Assess resources</a:t>
          </a:r>
          <a:endParaRPr lang="en-US" sz="1800" dirty="0"/>
        </a:p>
      </dgm:t>
    </dgm:pt>
    <dgm:pt modelId="{5D3A8528-58B3-4705-ADDE-5F63D863FC35}" type="parTrans" cxnId="{45DD46FB-EB50-4A58-9B14-533DD7A7F3EF}">
      <dgm:prSet/>
      <dgm:spPr/>
      <dgm:t>
        <a:bodyPr/>
        <a:lstStyle/>
        <a:p>
          <a:endParaRPr lang="en-US"/>
        </a:p>
      </dgm:t>
    </dgm:pt>
    <dgm:pt modelId="{606A55E4-542A-4CA1-833E-445364A4A17B}" type="sibTrans" cxnId="{45DD46FB-EB50-4A58-9B14-533DD7A7F3EF}">
      <dgm:prSet/>
      <dgm:spPr/>
      <dgm:t>
        <a:bodyPr/>
        <a:lstStyle/>
        <a:p>
          <a:endParaRPr lang="en-US"/>
        </a:p>
      </dgm:t>
    </dgm:pt>
    <dgm:pt modelId="{88DB5AF3-3EB2-4BA6-90BE-DC68B2D7BC80}">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spcAft>
              <a:spcPts val="300"/>
            </a:spcAft>
          </a:pPr>
          <a:r>
            <a:rPr lang="en-US" sz="1800" b="1" dirty="0" smtClean="0"/>
            <a:t>Assess risk</a:t>
          </a:r>
          <a:endParaRPr lang="en-US" sz="1800" dirty="0"/>
        </a:p>
      </dgm:t>
    </dgm:pt>
    <dgm:pt modelId="{B1D5F6A5-CD83-4B30-852D-923E8A82C942}" type="parTrans" cxnId="{0E82BF7A-4250-4E60-9ED5-5D769F09BF93}">
      <dgm:prSet/>
      <dgm:spPr/>
      <dgm:t>
        <a:bodyPr/>
        <a:lstStyle/>
        <a:p>
          <a:endParaRPr lang="en-US"/>
        </a:p>
      </dgm:t>
    </dgm:pt>
    <dgm:pt modelId="{52A5F697-C64D-4ABE-B492-0EDD0C722946}" type="sibTrans" cxnId="{0E82BF7A-4250-4E60-9ED5-5D769F09BF93}">
      <dgm:prSet/>
      <dgm:spPr/>
      <dgm:t>
        <a:bodyPr/>
        <a:lstStyle/>
        <a:p>
          <a:endParaRPr lang="en-US"/>
        </a:p>
      </dgm:t>
    </dgm:pt>
    <dgm:pt modelId="{EC652124-C52C-4E6E-9AF3-C88D84DBC890}">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1800" b="1" dirty="0" smtClean="0"/>
            <a:t>Suicidal thoughts</a:t>
          </a:r>
          <a:endParaRPr lang="en-US" sz="1800" dirty="0"/>
        </a:p>
      </dgm:t>
    </dgm:pt>
    <dgm:pt modelId="{71184B13-1897-467E-A656-5D848E174AB6}" type="parTrans" cxnId="{168CCE9F-0984-456D-83CD-31E3AECA2C44}">
      <dgm:prSet/>
      <dgm:spPr/>
      <dgm:t>
        <a:bodyPr/>
        <a:lstStyle/>
        <a:p>
          <a:endParaRPr lang="en-US"/>
        </a:p>
      </dgm:t>
    </dgm:pt>
    <dgm:pt modelId="{ED2B1E04-DF79-4846-9355-48EF78FA2742}" type="sibTrans" cxnId="{168CCE9F-0984-456D-83CD-31E3AECA2C44}">
      <dgm:prSet/>
      <dgm:spPr/>
      <dgm:t>
        <a:bodyPr/>
        <a:lstStyle/>
        <a:p>
          <a:endParaRPr lang="en-US"/>
        </a:p>
      </dgm:t>
    </dgm:pt>
    <dgm:pt modelId="{8E2C18C3-17F6-4F6D-B0D2-2B8E93F72A23}">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1800" b="1" dirty="0" smtClean="0"/>
            <a:t>Suicidal behaviors</a:t>
          </a:r>
          <a:endParaRPr lang="en-US" sz="1800" dirty="0"/>
        </a:p>
      </dgm:t>
    </dgm:pt>
    <dgm:pt modelId="{AE74C119-ADEC-410A-9B8F-B9FD1DE67646}" type="parTrans" cxnId="{2097D513-C2CA-426F-AFE6-605439FAC67D}">
      <dgm:prSet/>
      <dgm:spPr/>
      <dgm:t>
        <a:bodyPr/>
        <a:lstStyle/>
        <a:p>
          <a:endParaRPr lang="en-US"/>
        </a:p>
      </dgm:t>
    </dgm:pt>
    <dgm:pt modelId="{6F281EFA-21B5-4E71-B74F-76BC6EA513B7}" type="sibTrans" cxnId="{2097D513-C2CA-426F-AFE6-605439FAC67D}">
      <dgm:prSet/>
      <dgm:spPr/>
      <dgm:t>
        <a:bodyPr/>
        <a:lstStyle/>
        <a:p>
          <a:endParaRPr lang="en-US"/>
        </a:p>
      </dgm:t>
    </dgm:pt>
    <dgm:pt modelId="{57D88C3C-0D10-4A62-9485-61C844AAAF79}">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1800" b="1" dirty="0" smtClean="0"/>
            <a:t>Self-injury</a:t>
          </a:r>
          <a:endParaRPr lang="en-US" sz="1800" dirty="0"/>
        </a:p>
      </dgm:t>
    </dgm:pt>
    <dgm:pt modelId="{2EE80F13-D5F0-4879-97A9-82804CB4FCA6}" type="parTrans" cxnId="{8CAAC9A3-136C-4296-ADA7-554819B24F99}">
      <dgm:prSet/>
      <dgm:spPr/>
      <dgm:t>
        <a:bodyPr/>
        <a:lstStyle/>
        <a:p>
          <a:endParaRPr lang="en-US"/>
        </a:p>
      </dgm:t>
    </dgm:pt>
    <dgm:pt modelId="{9FFE6E87-F744-42D1-B789-65E1886FFBD2}" type="sibTrans" cxnId="{8CAAC9A3-136C-4296-ADA7-554819B24F99}">
      <dgm:prSet/>
      <dgm:spPr/>
      <dgm:t>
        <a:bodyPr/>
        <a:lstStyle/>
        <a:p>
          <a:endParaRPr lang="en-US"/>
        </a:p>
      </dgm:t>
    </dgm:pt>
    <dgm:pt modelId="{37DF047C-701D-4C60-8DEC-3754F57C6486}">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1800" b="1" dirty="0" smtClean="0"/>
            <a:t>Other disruptions</a:t>
          </a:r>
          <a:endParaRPr lang="en-US" sz="1800" dirty="0"/>
        </a:p>
      </dgm:t>
    </dgm:pt>
    <dgm:pt modelId="{A6164676-A4C8-461D-94E9-088974F6DD21}" type="parTrans" cxnId="{1AC1EDFC-7C1F-4826-A064-7D691D4A2032}">
      <dgm:prSet/>
      <dgm:spPr/>
      <dgm:t>
        <a:bodyPr/>
        <a:lstStyle/>
        <a:p>
          <a:endParaRPr lang="en-US"/>
        </a:p>
      </dgm:t>
    </dgm:pt>
    <dgm:pt modelId="{433FB385-B3BA-489E-8BC9-DDE678741DAF}" type="sibTrans" cxnId="{1AC1EDFC-7C1F-4826-A064-7D691D4A2032}">
      <dgm:prSet/>
      <dgm:spPr/>
      <dgm:t>
        <a:bodyPr/>
        <a:lstStyle/>
        <a:p>
          <a:endParaRPr lang="en-US"/>
        </a:p>
      </dgm:t>
    </dgm:pt>
    <dgm:pt modelId="{315A960D-7481-47B7-9F1D-D505D1695ADD}">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spcAft>
              <a:spcPts val="300"/>
            </a:spcAft>
          </a:pPr>
          <a:r>
            <a:rPr lang="en-US" sz="1800" b="1" dirty="0" smtClean="0"/>
            <a:t>Support and trust</a:t>
          </a:r>
          <a:endParaRPr lang="en-US" sz="1800" b="1" dirty="0"/>
        </a:p>
      </dgm:t>
    </dgm:pt>
    <dgm:pt modelId="{6BB9C5DB-BD79-42F6-92B3-AA7BD2DAD500}" type="parTrans" cxnId="{972509EC-0B20-467B-A87B-2A65BC793777}">
      <dgm:prSet/>
      <dgm:spPr/>
      <dgm:t>
        <a:bodyPr/>
        <a:lstStyle/>
        <a:p>
          <a:endParaRPr lang="en-US"/>
        </a:p>
      </dgm:t>
    </dgm:pt>
    <dgm:pt modelId="{A382C423-812D-4A85-B5E9-7CD37E4901E1}" type="sibTrans" cxnId="{972509EC-0B20-467B-A87B-2A65BC793777}">
      <dgm:prSet/>
      <dgm:spPr/>
      <dgm:t>
        <a:bodyPr/>
        <a:lstStyle/>
        <a:p>
          <a:endParaRPr lang="en-US"/>
        </a:p>
      </dgm:t>
    </dgm:pt>
    <dgm:pt modelId="{3CA1CD65-8DB8-4A45-9A08-F32127E6701F}" type="pres">
      <dgm:prSet presAssocID="{80AC57E9-E300-45B5-A73F-E82DC4B4EA80}" presName="CompostProcess" presStyleCnt="0">
        <dgm:presLayoutVars>
          <dgm:dir/>
          <dgm:resizeHandles val="exact"/>
        </dgm:presLayoutVars>
      </dgm:prSet>
      <dgm:spPr/>
    </dgm:pt>
    <dgm:pt modelId="{CD3A8D7B-87C0-4041-8E93-C7F9E62163E5}" type="pres">
      <dgm:prSet presAssocID="{80AC57E9-E300-45B5-A73F-E82DC4B4EA80}" presName="arrow" presStyleLbl="bgShp" presStyleIdx="0" presStyleCnt="1" custScaleX="117647"/>
      <dgm:spPr>
        <a:solidFill>
          <a:schemeClr val="accent5">
            <a:lumMod val="75000"/>
          </a:schemeClr>
        </a:solidFill>
        <a:ln>
          <a:solidFill>
            <a:schemeClr val="accent2">
              <a:lumMod val="40000"/>
              <a:lumOff val="60000"/>
            </a:schemeClr>
          </a:solidFill>
        </a:ln>
      </dgm:spPr>
    </dgm:pt>
    <dgm:pt modelId="{40729B67-2127-4ABA-B11B-469745CBE7B6}" type="pres">
      <dgm:prSet presAssocID="{80AC57E9-E300-45B5-A73F-E82DC4B4EA80}" presName="linearProcess" presStyleCnt="0"/>
      <dgm:spPr/>
    </dgm:pt>
    <dgm:pt modelId="{1F9FC8A6-8492-46A9-A271-5AD22746AB7C}" type="pres">
      <dgm:prSet presAssocID="{147B6C8A-70BF-4DFD-9B36-50AB17C2AA7E}" presName="textNode" presStyleLbl="node1" presStyleIdx="0" presStyleCnt="3" custScaleX="93366" custScaleY="114362" custLinFactNeighborX="24459" custLinFactNeighborY="0">
        <dgm:presLayoutVars>
          <dgm:bulletEnabled val="1"/>
        </dgm:presLayoutVars>
      </dgm:prSet>
      <dgm:spPr/>
      <dgm:t>
        <a:bodyPr/>
        <a:lstStyle/>
        <a:p>
          <a:endParaRPr lang="en-US"/>
        </a:p>
      </dgm:t>
    </dgm:pt>
    <dgm:pt modelId="{C9346272-0D4B-40C9-B2B1-251090E6F127}" type="pres">
      <dgm:prSet presAssocID="{744C9D7F-CE76-42CF-AED4-6CF37982755F}" presName="sibTrans" presStyleCnt="0"/>
      <dgm:spPr/>
    </dgm:pt>
    <dgm:pt modelId="{26601616-FEB6-4E53-A185-117402A21C79}" type="pres">
      <dgm:prSet presAssocID="{2CFC9344-E80B-4EDC-85B1-C7AC3A0B095B}" presName="textNode" presStyleLbl="node1" presStyleIdx="1" presStyleCnt="3" custScaleX="101414" custScaleY="117021" custLinFactNeighborX="-22532" custLinFactNeighborY="0">
        <dgm:presLayoutVars>
          <dgm:bulletEnabled val="1"/>
        </dgm:presLayoutVars>
      </dgm:prSet>
      <dgm:spPr/>
      <dgm:t>
        <a:bodyPr/>
        <a:lstStyle/>
        <a:p>
          <a:endParaRPr lang="en-US"/>
        </a:p>
      </dgm:t>
    </dgm:pt>
    <dgm:pt modelId="{4A98091D-D01E-493F-B671-D1A59A8525ED}" type="pres">
      <dgm:prSet presAssocID="{59CEE1E1-6821-460B-B0AB-EE69824F01BA}" presName="sibTrans" presStyleCnt="0"/>
      <dgm:spPr/>
    </dgm:pt>
    <dgm:pt modelId="{4F95664C-9317-48D9-924F-191AE48442E8}" type="pres">
      <dgm:prSet presAssocID="{CCFFD8FF-EE9B-4C19-B3E5-17FE1D27604E}" presName="textNode" presStyleLbl="node1" presStyleIdx="2" presStyleCnt="3" custScaleX="86005" custScaleY="91129" custLinFactNeighborX="-69923" custLinFactNeighborY="-978">
        <dgm:presLayoutVars>
          <dgm:bulletEnabled val="1"/>
        </dgm:presLayoutVars>
      </dgm:prSet>
      <dgm:spPr/>
      <dgm:t>
        <a:bodyPr/>
        <a:lstStyle/>
        <a:p>
          <a:endParaRPr lang="en-US"/>
        </a:p>
      </dgm:t>
    </dgm:pt>
  </dgm:ptLst>
  <dgm:cxnLst>
    <dgm:cxn modelId="{C546B9B2-F9F2-48BD-8EEA-5194C1A4E7CF}" type="presOf" srcId="{57D88C3C-0D10-4A62-9485-61C844AAAF79}" destId="{1F9FC8A6-8492-46A9-A271-5AD22746AB7C}" srcOrd="0" destOrd="3" presId="urn:microsoft.com/office/officeart/2005/8/layout/hProcess9"/>
    <dgm:cxn modelId="{63077619-77B1-45A5-BCAC-DF94DACCF02B}" type="presOf" srcId="{315A960D-7481-47B7-9F1D-D505D1695ADD}" destId="{26601616-FEB6-4E53-A185-117402A21C79}" srcOrd="0" destOrd="1" presId="urn:microsoft.com/office/officeart/2005/8/layout/hProcess9"/>
    <dgm:cxn modelId="{0E82BF7A-4250-4E60-9ED5-5D769F09BF93}" srcId="{2CFC9344-E80B-4EDC-85B1-C7AC3A0B095B}" destId="{88DB5AF3-3EB2-4BA6-90BE-DC68B2D7BC80}" srcOrd="3" destOrd="0" parTransId="{B1D5F6A5-CD83-4B30-852D-923E8A82C942}" sibTransId="{52A5F697-C64D-4ABE-B492-0EDD0C722946}"/>
    <dgm:cxn modelId="{972509EC-0B20-467B-A87B-2A65BC793777}" srcId="{2CFC9344-E80B-4EDC-85B1-C7AC3A0B095B}" destId="{315A960D-7481-47B7-9F1D-D505D1695ADD}" srcOrd="0" destOrd="0" parTransId="{6BB9C5DB-BD79-42F6-92B3-AA7BD2DAD500}" sibTransId="{A382C423-812D-4A85-B5E9-7CD37E4901E1}"/>
    <dgm:cxn modelId="{02FFE115-CE36-4968-AB80-0CB6790B0572}" type="presOf" srcId="{EC652124-C52C-4E6E-9AF3-C88D84DBC890}" destId="{1F9FC8A6-8492-46A9-A271-5AD22746AB7C}" srcOrd="0" destOrd="1" presId="urn:microsoft.com/office/officeart/2005/8/layout/hProcess9"/>
    <dgm:cxn modelId="{45DD46FB-EB50-4A58-9B14-533DD7A7F3EF}" srcId="{2CFC9344-E80B-4EDC-85B1-C7AC3A0B095B}" destId="{5771A21A-1C3F-4277-855F-E3A5DA87D62F}" srcOrd="2" destOrd="0" parTransId="{5D3A8528-58B3-4705-ADDE-5F63D863FC35}" sibTransId="{606A55E4-542A-4CA1-833E-445364A4A17B}"/>
    <dgm:cxn modelId="{B180142A-9722-434A-AB86-8E95E141C016}" srcId="{80AC57E9-E300-45B5-A73F-E82DC4B4EA80}" destId="{147B6C8A-70BF-4DFD-9B36-50AB17C2AA7E}" srcOrd="0" destOrd="0" parTransId="{7809171A-C78C-4F3A-A307-5EE60A613BB1}" sibTransId="{744C9D7F-CE76-42CF-AED4-6CF37982755F}"/>
    <dgm:cxn modelId="{168CCE9F-0984-456D-83CD-31E3AECA2C44}" srcId="{147B6C8A-70BF-4DFD-9B36-50AB17C2AA7E}" destId="{EC652124-C52C-4E6E-9AF3-C88D84DBC890}" srcOrd="0" destOrd="0" parTransId="{71184B13-1897-467E-A656-5D848E174AB6}" sibTransId="{ED2B1E04-DF79-4846-9355-48EF78FA2742}"/>
    <dgm:cxn modelId="{2097D513-C2CA-426F-AFE6-605439FAC67D}" srcId="{147B6C8A-70BF-4DFD-9B36-50AB17C2AA7E}" destId="{8E2C18C3-17F6-4F6D-B0D2-2B8E93F72A23}" srcOrd="1" destOrd="0" parTransId="{AE74C119-ADEC-410A-9B8F-B9FD1DE67646}" sibTransId="{6F281EFA-21B5-4E71-B74F-76BC6EA513B7}"/>
    <dgm:cxn modelId="{E20982DC-0A01-4C33-B67A-8B6C63FCE914}" srcId="{80AC57E9-E300-45B5-A73F-E82DC4B4EA80}" destId="{2CFC9344-E80B-4EDC-85B1-C7AC3A0B095B}" srcOrd="1" destOrd="0" parTransId="{30BA4184-CB61-4E4B-B94F-13E84045C770}" sibTransId="{59CEE1E1-6821-460B-B0AB-EE69824F01BA}"/>
    <dgm:cxn modelId="{8CAAC9A3-136C-4296-ADA7-554819B24F99}" srcId="{147B6C8A-70BF-4DFD-9B36-50AB17C2AA7E}" destId="{57D88C3C-0D10-4A62-9485-61C844AAAF79}" srcOrd="2" destOrd="0" parTransId="{2EE80F13-D5F0-4879-97A9-82804CB4FCA6}" sibTransId="{9FFE6E87-F744-42D1-B789-65E1886FFBD2}"/>
    <dgm:cxn modelId="{25D335DE-8FAE-4E5D-981B-12AC6F5607CF}" type="presOf" srcId="{2CFC9344-E80B-4EDC-85B1-C7AC3A0B095B}" destId="{26601616-FEB6-4E53-A185-117402A21C79}" srcOrd="0" destOrd="0" presId="urn:microsoft.com/office/officeart/2005/8/layout/hProcess9"/>
    <dgm:cxn modelId="{C415AEB0-946A-41D4-8EFB-064C55155C7D}" type="presOf" srcId="{147B6C8A-70BF-4DFD-9B36-50AB17C2AA7E}" destId="{1F9FC8A6-8492-46A9-A271-5AD22746AB7C}" srcOrd="0" destOrd="0" presId="urn:microsoft.com/office/officeart/2005/8/layout/hProcess9"/>
    <dgm:cxn modelId="{4D689D8D-4166-4120-A77D-885A0861EFCD}" srcId="{80AC57E9-E300-45B5-A73F-E82DC4B4EA80}" destId="{CCFFD8FF-EE9B-4C19-B3E5-17FE1D27604E}" srcOrd="2" destOrd="0" parTransId="{ACE25C82-1E09-4750-A570-423AE978B588}" sibTransId="{56C6A1E5-264D-4835-8E5F-8F085FFD8DF1}"/>
    <dgm:cxn modelId="{747EA1BE-328E-4600-9D98-9F4B0A764BB3}" type="presOf" srcId="{37DF047C-701D-4C60-8DEC-3754F57C6486}" destId="{1F9FC8A6-8492-46A9-A271-5AD22746AB7C}" srcOrd="0" destOrd="4" presId="urn:microsoft.com/office/officeart/2005/8/layout/hProcess9"/>
    <dgm:cxn modelId="{268B6EC6-B089-4905-A767-EB637970CB25}" type="presOf" srcId="{88DB5AF3-3EB2-4BA6-90BE-DC68B2D7BC80}" destId="{26601616-FEB6-4E53-A185-117402A21C79}" srcOrd="0" destOrd="4" presId="urn:microsoft.com/office/officeart/2005/8/layout/hProcess9"/>
    <dgm:cxn modelId="{03245458-4869-4C35-AA4F-61D029B1E23A}" type="presOf" srcId="{5E12EBCF-70EE-4BB5-9E0C-19E3EF3CA270}" destId="{26601616-FEB6-4E53-A185-117402A21C79}" srcOrd="0" destOrd="2" presId="urn:microsoft.com/office/officeart/2005/8/layout/hProcess9"/>
    <dgm:cxn modelId="{1B786EE4-E31C-4B28-91B6-0F9A9CCBC577}" srcId="{2CFC9344-E80B-4EDC-85B1-C7AC3A0B095B}" destId="{5E12EBCF-70EE-4BB5-9E0C-19E3EF3CA270}" srcOrd="1" destOrd="0" parTransId="{51463888-AFD1-4859-8738-A7DE33AAE7E9}" sibTransId="{E86642A3-2DAA-4309-83DD-16B186DBD6B3}"/>
    <dgm:cxn modelId="{36DE9BDB-8065-486A-9EAE-A1C68B53DF39}" type="presOf" srcId="{CCFFD8FF-EE9B-4C19-B3E5-17FE1D27604E}" destId="{4F95664C-9317-48D9-924F-191AE48442E8}" srcOrd="0" destOrd="0" presId="urn:microsoft.com/office/officeart/2005/8/layout/hProcess9"/>
    <dgm:cxn modelId="{23210324-38B2-4959-9A83-0DE3BF83BF50}" type="presOf" srcId="{8E2C18C3-17F6-4F6D-B0D2-2B8E93F72A23}" destId="{1F9FC8A6-8492-46A9-A271-5AD22746AB7C}" srcOrd="0" destOrd="2" presId="urn:microsoft.com/office/officeart/2005/8/layout/hProcess9"/>
    <dgm:cxn modelId="{1AC1EDFC-7C1F-4826-A064-7D691D4A2032}" srcId="{147B6C8A-70BF-4DFD-9B36-50AB17C2AA7E}" destId="{37DF047C-701D-4C60-8DEC-3754F57C6486}" srcOrd="3" destOrd="0" parTransId="{A6164676-A4C8-461D-94E9-088974F6DD21}" sibTransId="{433FB385-B3BA-489E-8BC9-DDE678741DAF}"/>
    <dgm:cxn modelId="{54D52353-5E21-463E-A301-AC9D7920C9DF}" type="presOf" srcId="{80AC57E9-E300-45B5-A73F-E82DC4B4EA80}" destId="{3CA1CD65-8DB8-4A45-9A08-F32127E6701F}" srcOrd="0" destOrd="0" presId="urn:microsoft.com/office/officeart/2005/8/layout/hProcess9"/>
    <dgm:cxn modelId="{9AD35B78-B74D-4CD0-B3D9-BB335EA79CA8}" type="presOf" srcId="{5771A21A-1C3F-4277-855F-E3A5DA87D62F}" destId="{26601616-FEB6-4E53-A185-117402A21C79}" srcOrd="0" destOrd="3" presId="urn:microsoft.com/office/officeart/2005/8/layout/hProcess9"/>
    <dgm:cxn modelId="{A4627898-569C-41A6-B6B0-A263CD643A0D}" type="presParOf" srcId="{3CA1CD65-8DB8-4A45-9A08-F32127E6701F}" destId="{CD3A8D7B-87C0-4041-8E93-C7F9E62163E5}" srcOrd="0" destOrd="0" presId="urn:microsoft.com/office/officeart/2005/8/layout/hProcess9"/>
    <dgm:cxn modelId="{7F0A6CB5-DA12-42C8-BBD6-9AE747C1416C}" type="presParOf" srcId="{3CA1CD65-8DB8-4A45-9A08-F32127E6701F}" destId="{40729B67-2127-4ABA-B11B-469745CBE7B6}" srcOrd="1" destOrd="0" presId="urn:microsoft.com/office/officeart/2005/8/layout/hProcess9"/>
    <dgm:cxn modelId="{B33A6551-AA30-4CC5-B330-FE7AD4D6D37F}" type="presParOf" srcId="{40729B67-2127-4ABA-B11B-469745CBE7B6}" destId="{1F9FC8A6-8492-46A9-A271-5AD22746AB7C}" srcOrd="0" destOrd="0" presId="urn:microsoft.com/office/officeart/2005/8/layout/hProcess9"/>
    <dgm:cxn modelId="{32B031CF-C15F-439A-A799-D267CA00119D}" type="presParOf" srcId="{40729B67-2127-4ABA-B11B-469745CBE7B6}" destId="{C9346272-0D4B-40C9-B2B1-251090E6F127}" srcOrd="1" destOrd="0" presId="urn:microsoft.com/office/officeart/2005/8/layout/hProcess9"/>
    <dgm:cxn modelId="{57E95814-F25A-4E65-BCF6-9A70A2E6B709}" type="presParOf" srcId="{40729B67-2127-4ABA-B11B-469745CBE7B6}" destId="{26601616-FEB6-4E53-A185-117402A21C79}" srcOrd="2" destOrd="0" presId="urn:microsoft.com/office/officeart/2005/8/layout/hProcess9"/>
    <dgm:cxn modelId="{8E9C3526-E930-4A8E-AA30-CD286E0CAFCE}" type="presParOf" srcId="{40729B67-2127-4ABA-B11B-469745CBE7B6}" destId="{4A98091D-D01E-493F-B671-D1A59A8525ED}" srcOrd="3" destOrd="0" presId="urn:microsoft.com/office/officeart/2005/8/layout/hProcess9"/>
    <dgm:cxn modelId="{62D85A27-52E3-42D5-8636-1261F447B286}" type="presParOf" srcId="{40729B67-2127-4ABA-B11B-469745CBE7B6}" destId="{4F95664C-9317-48D9-924F-191AE48442E8}"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AC57E9-E300-45B5-A73F-E82DC4B4EA80}" type="doc">
      <dgm:prSet loTypeId="urn:microsoft.com/office/officeart/2005/8/layout/hProcess9" loCatId="process" qsTypeId="urn:microsoft.com/office/officeart/2005/8/quickstyle/simple3" qsCatId="simple" csTypeId="urn:microsoft.com/office/officeart/2005/8/colors/accent1_2" csCatId="accent1" phldr="1"/>
      <dgm:spPr/>
    </dgm:pt>
    <dgm:pt modelId="{147B6C8A-70BF-4DFD-9B36-50AB17C2AA7E}">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90000"/>
            </a:lnSpc>
          </a:pPr>
          <a:r>
            <a:rPr lang="en-US" sz="3000" dirty="0" smtClean="0"/>
            <a:t>Event</a:t>
          </a:r>
        </a:p>
      </dgm:t>
    </dgm:pt>
    <dgm:pt modelId="{7809171A-C78C-4F3A-A307-5EE60A613BB1}" type="parTrans" cxnId="{B180142A-9722-434A-AB86-8E95E141C016}">
      <dgm:prSet/>
      <dgm:spPr/>
      <dgm:t>
        <a:bodyPr/>
        <a:lstStyle/>
        <a:p>
          <a:endParaRPr lang="en-US"/>
        </a:p>
      </dgm:t>
    </dgm:pt>
    <dgm:pt modelId="{744C9D7F-CE76-42CF-AED4-6CF37982755F}" type="sibTrans" cxnId="{B180142A-9722-434A-AB86-8E95E141C016}">
      <dgm:prSet/>
      <dgm:spPr/>
      <dgm:t>
        <a:bodyPr/>
        <a:lstStyle/>
        <a:p>
          <a:endParaRPr lang="en-US"/>
        </a:p>
      </dgm:t>
    </dgm:pt>
    <dgm:pt modelId="{CCFFD8FF-EE9B-4C19-B3E5-17FE1D27604E}">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90000"/>
            </a:lnSpc>
          </a:pPr>
          <a:r>
            <a:rPr lang="en-US" sz="3200" dirty="0" smtClean="0"/>
            <a:t>Intervention</a:t>
          </a:r>
        </a:p>
      </dgm:t>
    </dgm:pt>
    <dgm:pt modelId="{ACE25C82-1E09-4750-A570-423AE978B588}" type="parTrans" cxnId="{4D689D8D-4166-4120-A77D-885A0861EFCD}">
      <dgm:prSet/>
      <dgm:spPr/>
      <dgm:t>
        <a:bodyPr/>
        <a:lstStyle/>
        <a:p>
          <a:endParaRPr lang="en-US"/>
        </a:p>
      </dgm:t>
    </dgm:pt>
    <dgm:pt modelId="{56C6A1E5-264D-4835-8E5F-8F085FFD8DF1}" type="sibTrans" cxnId="{4D689D8D-4166-4120-A77D-885A0861EFCD}">
      <dgm:prSet/>
      <dgm:spPr/>
      <dgm:t>
        <a:bodyPr/>
        <a:lstStyle/>
        <a:p>
          <a:endParaRPr lang="en-US"/>
        </a:p>
      </dgm:t>
    </dgm:pt>
    <dgm:pt modelId="{2CFC9344-E80B-4EDC-85B1-C7AC3A0B095B}">
      <dgm:prSet custT="1">
        <dgm:style>
          <a:lnRef idx="3">
            <a:schemeClr val="lt1"/>
          </a:lnRef>
          <a:fillRef idx="1">
            <a:schemeClr val="dk1"/>
          </a:fillRef>
          <a:effectRef idx="1">
            <a:schemeClr val="dk1"/>
          </a:effectRef>
          <a:fontRef idx="minor">
            <a:schemeClr val="lt1"/>
          </a:fontRef>
        </dgm:style>
      </dgm:prSet>
      <dgm:spPr/>
      <dgm:t>
        <a:bodyPr anchor="t"/>
        <a:lstStyle/>
        <a:p>
          <a:pPr>
            <a:lnSpc>
              <a:spcPct val="90000"/>
            </a:lnSpc>
            <a:spcAft>
              <a:spcPct val="35000"/>
            </a:spcAft>
          </a:pPr>
          <a:r>
            <a:rPr lang="en-US" sz="2800" dirty="0" smtClean="0"/>
            <a:t>Assessment</a:t>
          </a:r>
          <a:endParaRPr lang="en-US" sz="2800" dirty="0"/>
        </a:p>
      </dgm:t>
    </dgm:pt>
    <dgm:pt modelId="{30BA4184-CB61-4E4B-B94F-13E84045C770}" type="parTrans" cxnId="{E20982DC-0A01-4C33-B67A-8B6C63FCE914}">
      <dgm:prSet/>
      <dgm:spPr/>
      <dgm:t>
        <a:bodyPr/>
        <a:lstStyle/>
        <a:p>
          <a:endParaRPr lang="en-US"/>
        </a:p>
      </dgm:t>
    </dgm:pt>
    <dgm:pt modelId="{59CEE1E1-6821-460B-B0AB-EE69824F01BA}" type="sibTrans" cxnId="{E20982DC-0A01-4C33-B67A-8B6C63FCE914}">
      <dgm:prSet/>
      <dgm:spPr/>
      <dgm:t>
        <a:bodyPr/>
        <a:lstStyle/>
        <a:p>
          <a:endParaRPr lang="en-US"/>
        </a:p>
      </dgm:t>
    </dgm:pt>
    <dgm:pt modelId="{EC652124-C52C-4E6E-9AF3-C88D84DBC890}">
      <dgm:prSe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2400" b="1" dirty="0" smtClean="0"/>
            <a:t>De-escalate</a:t>
          </a:r>
          <a:endParaRPr lang="en-US" sz="2400" dirty="0"/>
        </a:p>
      </dgm:t>
    </dgm:pt>
    <dgm:pt modelId="{71184B13-1897-467E-A656-5D848E174AB6}" type="parTrans" cxnId="{168CCE9F-0984-456D-83CD-31E3AECA2C44}">
      <dgm:prSet/>
      <dgm:spPr/>
      <dgm:t>
        <a:bodyPr/>
        <a:lstStyle/>
        <a:p>
          <a:endParaRPr lang="en-US"/>
        </a:p>
      </dgm:t>
    </dgm:pt>
    <dgm:pt modelId="{ED2B1E04-DF79-4846-9355-48EF78FA2742}" type="sibTrans" cxnId="{168CCE9F-0984-456D-83CD-31E3AECA2C44}">
      <dgm:prSet/>
      <dgm:spPr/>
      <dgm:t>
        <a:bodyPr/>
        <a:lstStyle/>
        <a:p>
          <a:endParaRPr lang="en-US"/>
        </a:p>
      </dgm:t>
    </dgm:pt>
    <dgm:pt modelId="{C005297F-9491-46F4-A6FE-773E3216EC23}">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2000" b="1" dirty="0" smtClean="0"/>
            <a:t>Engage resources</a:t>
          </a:r>
        </a:p>
      </dgm:t>
    </dgm:pt>
    <dgm:pt modelId="{4D60ED1C-69A1-42B9-B82B-8A9391EEC7EB}" type="parTrans" cxnId="{21A4F580-B718-4B5D-B9D8-9439CDF800D9}">
      <dgm:prSet/>
      <dgm:spPr/>
      <dgm:t>
        <a:bodyPr/>
        <a:lstStyle/>
        <a:p>
          <a:endParaRPr lang="en-US"/>
        </a:p>
      </dgm:t>
    </dgm:pt>
    <dgm:pt modelId="{9C70AB35-F4EB-48D4-B09C-A6B709B35B47}" type="sibTrans" cxnId="{21A4F580-B718-4B5D-B9D8-9439CDF800D9}">
      <dgm:prSet/>
      <dgm:spPr/>
      <dgm:t>
        <a:bodyPr/>
        <a:lstStyle/>
        <a:p>
          <a:endParaRPr lang="en-US"/>
        </a:p>
      </dgm:t>
    </dgm:pt>
    <dgm:pt modelId="{344F2870-E536-4B06-A16F-CECE0E0ABC1F}">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2000" b="1" dirty="0" smtClean="0"/>
            <a:t>Long-term plan</a:t>
          </a:r>
        </a:p>
      </dgm:t>
    </dgm:pt>
    <dgm:pt modelId="{4F1CF5BD-B674-49E4-AB96-3280B1BC41E0}" type="parTrans" cxnId="{273BF0F9-02E9-4E4D-A511-C2D064543CEA}">
      <dgm:prSet/>
      <dgm:spPr/>
      <dgm:t>
        <a:bodyPr/>
        <a:lstStyle/>
        <a:p>
          <a:endParaRPr lang="en-US"/>
        </a:p>
      </dgm:t>
    </dgm:pt>
    <dgm:pt modelId="{86ACF970-AB61-41CD-9D3E-3658AD9D7583}" type="sibTrans" cxnId="{273BF0F9-02E9-4E4D-A511-C2D064543CEA}">
      <dgm:prSet/>
      <dgm:spPr/>
      <dgm:t>
        <a:bodyPr/>
        <a:lstStyle/>
        <a:p>
          <a:endParaRPr lang="en-US"/>
        </a:p>
      </dgm:t>
    </dgm:pt>
    <dgm:pt modelId="{374887E7-79F9-4D94-A5C0-95DD807F1937}">
      <dgm:prSet phldrT="[Text]" custT="1">
        <dgm:style>
          <a:lnRef idx="3">
            <a:schemeClr val="lt1"/>
          </a:lnRef>
          <a:fillRef idx="1">
            <a:schemeClr val="dk1"/>
          </a:fillRef>
          <a:effectRef idx="1">
            <a:schemeClr val="dk1"/>
          </a:effectRef>
          <a:fontRef idx="minor">
            <a:schemeClr val="lt1"/>
          </a:fontRef>
        </dgm:style>
      </dgm:prSet>
      <dgm:spPr/>
      <dgm:t>
        <a:bodyPr/>
        <a:lstStyle/>
        <a:p>
          <a:pPr>
            <a:lnSpc>
              <a:spcPct val="114000"/>
            </a:lnSpc>
          </a:pPr>
          <a:r>
            <a:rPr lang="en-US" sz="2000" b="1" dirty="0" smtClean="0"/>
            <a:t>Safety plan</a:t>
          </a:r>
          <a:endParaRPr lang="en-US" sz="1800" b="1" dirty="0" smtClean="0"/>
        </a:p>
      </dgm:t>
    </dgm:pt>
    <dgm:pt modelId="{2B6367B8-E9E7-46DA-A9CB-457C5FEC1699}" type="parTrans" cxnId="{C9419A4F-92CA-48FA-B709-4D556A7C4FF4}">
      <dgm:prSet/>
      <dgm:spPr/>
      <dgm:t>
        <a:bodyPr/>
        <a:lstStyle/>
        <a:p>
          <a:endParaRPr lang="en-US"/>
        </a:p>
      </dgm:t>
    </dgm:pt>
    <dgm:pt modelId="{9F01BD55-F9B9-477F-AAE1-056C46F7030E}" type="sibTrans" cxnId="{C9419A4F-92CA-48FA-B709-4D556A7C4FF4}">
      <dgm:prSet/>
      <dgm:spPr/>
      <dgm:t>
        <a:bodyPr/>
        <a:lstStyle/>
        <a:p>
          <a:endParaRPr lang="en-US"/>
        </a:p>
      </dgm:t>
    </dgm:pt>
    <dgm:pt modelId="{3CA1CD65-8DB8-4A45-9A08-F32127E6701F}" type="pres">
      <dgm:prSet presAssocID="{80AC57E9-E300-45B5-A73F-E82DC4B4EA80}" presName="CompostProcess" presStyleCnt="0">
        <dgm:presLayoutVars>
          <dgm:dir/>
          <dgm:resizeHandles val="exact"/>
        </dgm:presLayoutVars>
      </dgm:prSet>
      <dgm:spPr/>
    </dgm:pt>
    <dgm:pt modelId="{CD3A8D7B-87C0-4041-8E93-C7F9E62163E5}" type="pres">
      <dgm:prSet presAssocID="{80AC57E9-E300-45B5-A73F-E82DC4B4EA80}" presName="arrow" presStyleLbl="bgShp" presStyleIdx="0" presStyleCnt="1" custScaleX="117647"/>
      <dgm:spPr>
        <a:solidFill>
          <a:schemeClr val="accent5">
            <a:lumMod val="75000"/>
          </a:schemeClr>
        </a:solidFill>
        <a:ln>
          <a:solidFill>
            <a:schemeClr val="accent2">
              <a:lumMod val="40000"/>
              <a:lumOff val="60000"/>
            </a:schemeClr>
          </a:solidFill>
        </a:ln>
      </dgm:spPr>
    </dgm:pt>
    <dgm:pt modelId="{40729B67-2127-4ABA-B11B-469745CBE7B6}" type="pres">
      <dgm:prSet presAssocID="{80AC57E9-E300-45B5-A73F-E82DC4B4EA80}" presName="linearProcess" presStyleCnt="0"/>
      <dgm:spPr/>
    </dgm:pt>
    <dgm:pt modelId="{1F9FC8A6-8492-46A9-A271-5AD22746AB7C}" type="pres">
      <dgm:prSet presAssocID="{147B6C8A-70BF-4DFD-9B36-50AB17C2AA7E}" presName="textNode" presStyleLbl="node1" presStyleIdx="0" presStyleCnt="3" custScaleX="101375" custScaleY="114362" custLinFactNeighborX="24459" custLinFactNeighborY="0">
        <dgm:presLayoutVars>
          <dgm:bulletEnabled val="1"/>
        </dgm:presLayoutVars>
      </dgm:prSet>
      <dgm:spPr/>
      <dgm:t>
        <a:bodyPr/>
        <a:lstStyle/>
        <a:p>
          <a:endParaRPr lang="en-US"/>
        </a:p>
      </dgm:t>
    </dgm:pt>
    <dgm:pt modelId="{C9346272-0D4B-40C9-B2B1-251090E6F127}" type="pres">
      <dgm:prSet presAssocID="{744C9D7F-CE76-42CF-AED4-6CF37982755F}" presName="sibTrans" presStyleCnt="0"/>
      <dgm:spPr/>
    </dgm:pt>
    <dgm:pt modelId="{26601616-FEB6-4E53-A185-117402A21C79}" type="pres">
      <dgm:prSet presAssocID="{2CFC9344-E80B-4EDC-85B1-C7AC3A0B095B}" presName="textNode" presStyleLbl="node1" presStyleIdx="1" presStyleCnt="3" custScaleX="111805" custScaleY="109042" custLinFactNeighborX="-9110" custLinFactNeighborY="0">
        <dgm:presLayoutVars>
          <dgm:bulletEnabled val="1"/>
        </dgm:presLayoutVars>
      </dgm:prSet>
      <dgm:spPr/>
      <dgm:t>
        <a:bodyPr/>
        <a:lstStyle/>
        <a:p>
          <a:endParaRPr lang="en-US"/>
        </a:p>
      </dgm:t>
    </dgm:pt>
    <dgm:pt modelId="{4A98091D-D01E-493F-B671-D1A59A8525ED}" type="pres">
      <dgm:prSet presAssocID="{59CEE1E1-6821-460B-B0AB-EE69824F01BA}" presName="sibTrans" presStyleCnt="0"/>
      <dgm:spPr/>
    </dgm:pt>
    <dgm:pt modelId="{4F95664C-9317-48D9-924F-191AE48442E8}" type="pres">
      <dgm:prSet presAssocID="{CCFFD8FF-EE9B-4C19-B3E5-17FE1D27604E}" presName="textNode" presStyleLbl="node1" presStyleIdx="2" presStyleCnt="3" custScaleX="129309" custScaleY="117021" custLinFactNeighborX="-69753" custLinFactNeighborY="0">
        <dgm:presLayoutVars>
          <dgm:bulletEnabled val="1"/>
        </dgm:presLayoutVars>
      </dgm:prSet>
      <dgm:spPr/>
      <dgm:t>
        <a:bodyPr/>
        <a:lstStyle/>
        <a:p>
          <a:endParaRPr lang="en-US"/>
        </a:p>
      </dgm:t>
    </dgm:pt>
  </dgm:ptLst>
  <dgm:cxnLst>
    <dgm:cxn modelId="{273BF0F9-02E9-4E4D-A511-C2D064543CEA}" srcId="{CCFFD8FF-EE9B-4C19-B3E5-17FE1D27604E}" destId="{344F2870-E536-4B06-A16F-CECE0E0ABC1F}" srcOrd="2" destOrd="0" parTransId="{4F1CF5BD-B674-49E4-AB96-3280B1BC41E0}" sibTransId="{86ACF970-AB61-41CD-9D3E-3658AD9D7583}"/>
    <dgm:cxn modelId="{8CFF26EB-4403-4148-A909-B66FF2CE93D1}" type="presOf" srcId="{147B6C8A-70BF-4DFD-9B36-50AB17C2AA7E}" destId="{1F9FC8A6-8492-46A9-A271-5AD22746AB7C}" srcOrd="0" destOrd="0" presId="urn:microsoft.com/office/officeart/2005/8/layout/hProcess9"/>
    <dgm:cxn modelId="{B180142A-9722-434A-AB86-8E95E141C016}" srcId="{80AC57E9-E300-45B5-A73F-E82DC4B4EA80}" destId="{147B6C8A-70BF-4DFD-9B36-50AB17C2AA7E}" srcOrd="0" destOrd="0" parTransId="{7809171A-C78C-4F3A-A307-5EE60A613BB1}" sibTransId="{744C9D7F-CE76-42CF-AED4-6CF37982755F}"/>
    <dgm:cxn modelId="{2FC2706A-1DA1-44CA-9EB0-3AAD0A11C92C}" type="presOf" srcId="{374887E7-79F9-4D94-A5C0-95DD807F1937}" destId="{4F95664C-9317-48D9-924F-191AE48442E8}" srcOrd="0" destOrd="2" presId="urn:microsoft.com/office/officeart/2005/8/layout/hProcess9"/>
    <dgm:cxn modelId="{E20982DC-0A01-4C33-B67A-8B6C63FCE914}" srcId="{80AC57E9-E300-45B5-A73F-E82DC4B4EA80}" destId="{2CFC9344-E80B-4EDC-85B1-C7AC3A0B095B}" srcOrd="1" destOrd="0" parTransId="{30BA4184-CB61-4E4B-B94F-13E84045C770}" sibTransId="{59CEE1E1-6821-460B-B0AB-EE69824F01BA}"/>
    <dgm:cxn modelId="{628A5C4C-CADE-4028-B421-11FE4C4B7EA5}" type="presOf" srcId="{344F2870-E536-4B06-A16F-CECE0E0ABC1F}" destId="{4F95664C-9317-48D9-924F-191AE48442E8}" srcOrd="0" destOrd="3" presId="urn:microsoft.com/office/officeart/2005/8/layout/hProcess9"/>
    <dgm:cxn modelId="{168CCE9F-0984-456D-83CD-31E3AECA2C44}" srcId="{147B6C8A-70BF-4DFD-9B36-50AB17C2AA7E}" destId="{EC652124-C52C-4E6E-9AF3-C88D84DBC890}" srcOrd="0" destOrd="0" parTransId="{71184B13-1897-467E-A656-5D848E174AB6}" sibTransId="{ED2B1E04-DF79-4846-9355-48EF78FA2742}"/>
    <dgm:cxn modelId="{21A4F580-B718-4B5D-B9D8-9439CDF800D9}" srcId="{CCFFD8FF-EE9B-4C19-B3E5-17FE1D27604E}" destId="{C005297F-9491-46F4-A6FE-773E3216EC23}" srcOrd="0" destOrd="0" parTransId="{4D60ED1C-69A1-42B9-B82B-8A9391EEC7EB}" sibTransId="{9C70AB35-F4EB-48D4-B09C-A6B709B35B47}"/>
    <dgm:cxn modelId="{D61B5583-E545-47C6-BBE6-54ED7E49DB40}" type="presOf" srcId="{80AC57E9-E300-45B5-A73F-E82DC4B4EA80}" destId="{3CA1CD65-8DB8-4A45-9A08-F32127E6701F}" srcOrd="0" destOrd="0" presId="urn:microsoft.com/office/officeart/2005/8/layout/hProcess9"/>
    <dgm:cxn modelId="{7467C229-E31B-4CF4-AD2B-815583EFF383}" type="presOf" srcId="{2CFC9344-E80B-4EDC-85B1-C7AC3A0B095B}" destId="{26601616-FEB6-4E53-A185-117402A21C79}" srcOrd="0" destOrd="0" presId="urn:microsoft.com/office/officeart/2005/8/layout/hProcess9"/>
    <dgm:cxn modelId="{4D689D8D-4166-4120-A77D-885A0861EFCD}" srcId="{80AC57E9-E300-45B5-A73F-E82DC4B4EA80}" destId="{CCFFD8FF-EE9B-4C19-B3E5-17FE1D27604E}" srcOrd="2" destOrd="0" parTransId="{ACE25C82-1E09-4750-A570-423AE978B588}" sibTransId="{56C6A1E5-264D-4835-8E5F-8F085FFD8DF1}"/>
    <dgm:cxn modelId="{C8E16722-60CC-488A-802C-B73135CEA021}" type="presOf" srcId="{C005297F-9491-46F4-A6FE-773E3216EC23}" destId="{4F95664C-9317-48D9-924F-191AE48442E8}" srcOrd="0" destOrd="1" presId="urn:microsoft.com/office/officeart/2005/8/layout/hProcess9"/>
    <dgm:cxn modelId="{D55705FD-940F-40D8-A051-97A67B66F6E2}" type="presOf" srcId="{CCFFD8FF-EE9B-4C19-B3E5-17FE1D27604E}" destId="{4F95664C-9317-48D9-924F-191AE48442E8}" srcOrd="0" destOrd="0" presId="urn:microsoft.com/office/officeart/2005/8/layout/hProcess9"/>
    <dgm:cxn modelId="{C9419A4F-92CA-48FA-B709-4D556A7C4FF4}" srcId="{CCFFD8FF-EE9B-4C19-B3E5-17FE1D27604E}" destId="{374887E7-79F9-4D94-A5C0-95DD807F1937}" srcOrd="1" destOrd="0" parTransId="{2B6367B8-E9E7-46DA-A9CB-457C5FEC1699}" sibTransId="{9F01BD55-F9B9-477F-AAE1-056C46F7030E}"/>
    <dgm:cxn modelId="{12E32ECF-2D09-46AE-B2B8-2145D4F7818F}" type="presOf" srcId="{EC652124-C52C-4E6E-9AF3-C88D84DBC890}" destId="{1F9FC8A6-8492-46A9-A271-5AD22746AB7C}" srcOrd="0" destOrd="1" presId="urn:microsoft.com/office/officeart/2005/8/layout/hProcess9"/>
    <dgm:cxn modelId="{5813D6E4-F402-415A-A4DA-47D30A8153E0}" type="presParOf" srcId="{3CA1CD65-8DB8-4A45-9A08-F32127E6701F}" destId="{CD3A8D7B-87C0-4041-8E93-C7F9E62163E5}" srcOrd="0" destOrd="0" presId="urn:microsoft.com/office/officeart/2005/8/layout/hProcess9"/>
    <dgm:cxn modelId="{3C4838CC-8184-4E95-93F7-C3825E2B34AA}" type="presParOf" srcId="{3CA1CD65-8DB8-4A45-9A08-F32127E6701F}" destId="{40729B67-2127-4ABA-B11B-469745CBE7B6}" srcOrd="1" destOrd="0" presId="urn:microsoft.com/office/officeart/2005/8/layout/hProcess9"/>
    <dgm:cxn modelId="{405AD2F1-5619-4E53-8C96-E3C8F3E8980B}" type="presParOf" srcId="{40729B67-2127-4ABA-B11B-469745CBE7B6}" destId="{1F9FC8A6-8492-46A9-A271-5AD22746AB7C}" srcOrd="0" destOrd="0" presId="urn:microsoft.com/office/officeart/2005/8/layout/hProcess9"/>
    <dgm:cxn modelId="{3A9810B1-A75D-4CED-B86C-EBC06475392D}" type="presParOf" srcId="{40729B67-2127-4ABA-B11B-469745CBE7B6}" destId="{C9346272-0D4B-40C9-B2B1-251090E6F127}" srcOrd="1" destOrd="0" presId="urn:microsoft.com/office/officeart/2005/8/layout/hProcess9"/>
    <dgm:cxn modelId="{1F382ACA-2929-431F-BC86-375DD49AA806}" type="presParOf" srcId="{40729B67-2127-4ABA-B11B-469745CBE7B6}" destId="{26601616-FEB6-4E53-A185-117402A21C79}" srcOrd="2" destOrd="0" presId="urn:microsoft.com/office/officeart/2005/8/layout/hProcess9"/>
    <dgm:cxn modelId="{FBD90210-B13A-4259-9445-E07347AD87BE}" type="presParOf" srcId="{40729B67-2127-4ABA-B11B-469745CBE7B6}" destId="{4A98091D-D01E-493F-B671-D1A59A8525ED}" srcOrd="3" destOrd="0" presId="urn:microsoft.com/office/officeart/2005/8/layout/hProcess9"/>
    <dgm:cxn modelId="{ECD707DE-7701-4745-AFC5-75C0DA950BE2}" type="presParOf" srcId="{40729B67-2127-4ABA-B11B-469745CBE7B6}" destId="{4F95664C-9317-48D9-924F-191AE48442E8}"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3A8D7B-87C0-4041-8E93-C7F9E62163E5}">
      <dsp:nvSpPr>
        <dsp:cNvPr id="0" name=""/>
        <dsp:cNvSpPr/>
      </dsp:nvSpPr>
      <dsp:spPr>
        <a:xfrm>
          <a:off x="2" y="0"/>
          <a:ext cx="8839195" cy="4775200"/>
        </a:xfrm>
        <a:prstGeom prst="rightArrow">
          <a:avLst/>
        </a:prstGeom>
        <a:solidFill>
          <a:schemeClr val="accent5">
            <a:lumMod val="75000"/>
          </a:schemeClr>
        </a:solidFill>
        <a:ln>
          <a:solidFill>
            <a:schemeClr val="accent2">
              <a:lumMod val="40000"/>
              <a:lumOff val="60000"/>
            </a:schemeClr>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1F9FC8A6-8492-46A9-A271-5AD22746AB7C}">
      <dsp:nvSpPr>
        <dsp:cNvPr id="0" name=""/>
        <dsp:cNvSpPr/>
      </dsp:nvSpPr>
      <dsp:spPr>
        <a:xfrm>
          <a:off x="418443" y="1422398"/>
          <a:ext cx="2248559" cy="1879595"/>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Event</a:t>
          </a:r>
        </a:p>
      </dsp:txBody>
      <dsp:txXfrm>
        <a:off x="418443" y="1422398"/>
        <a:ext cx="2248559" cy="1879595"/>
      </dsp:txXfrm>
    </dsp:sp>
    <dsp:sp modelId="{26601616-FEB6-4E53-A185-117402A21C79}">
      <dsp:nvSpPr>
        <dsp:cNvPr id="0" name=""/>
        <dsp:cNvSpPr/>
      </dsp:nvSpPr>
      <dsp:spPr>
        <a:xfrm>
          <a:off x="2934358" y="1422398"/>
          <a:ext cx="2442377" cy="1879595"/>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0" kern="1200" smtClean="0"/>
            <a:t>Assessment</a:t>
          </a:r>
          <a:endParaRPr lang="en-US" sz="2700" b="0" kern="1200" dirty="0"/>
        </a:p>
      </dsp:txBody>
      <dsp:txXfrm>
        <a:off x="2934358" y="1422398"/>
        <a:ext cx="2442377" cy="1879595"/>
      </dsp:txXfrm>
    </dsp:sp>
    <dsp:sp modelId="{4F95664C-9317-48D9-924F-191AE48442E8}">
      <dsp:nvSpPr>
        <dsp:cNvPr id="0" name=""/>
        <dsp:cNvSpPr/>
      </dsp:nvSpPr>
      <dsp:spPr>
        <a:xfrm>
          <a:off x="5601356" y="1422398"/>
          <a:ext cx="2280646" cy="1916956"/>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Intervention</a:t>
          </a:r>
          <a:endParaRPr lang="en-US" sz="2700" kern="1200" dirty="0"/>
        </a:p>
      </dsp:txBody>
      <dsp:txXfrm>
        <a:off x="5601356" y="1422398"/>
        <a:ext cx="2280646" cy="191695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3A8D7B-87C0-4041-8E93-C7F9E62163E5}">
      <dsp:nvSpPr>
        <dsp:cNvPr id="0" name=""/>
        <dsp:cNvSpPr/>
      </dsp:nvSpPr>
      <dsp:spPr>
        <a:xfrm>
          <a:off x="2" y="0"/>
          <a:ext cx="8839195" cy="4775200"/>
        </a:xfrm>
        <a:prstGeom prst="rightArrow">
          <a:avLst/>
        </a:prstGeom>
        <a:solidFill>
          <a:schemeClr val="accent5">
            <a:lumMod val="75000"/>
          </a:schemeClr>
        </a:solidFill>
        <a:ln>
          <a:solidFill>
            <a:schemeClr val="accent2">
              <a:lumMod val="40000"/>
              <a:lumOff val="60000"/>
            </a:schemeClr>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1F9FC8A6-8492-46A9-A271-5AD22746AB7C}">
      <dsp:nvSpPr>
        <dsp:cNvPr id="0" name=""/>
        <dsp:cNvSpPr/>
      </dsp:nvSpPr>
      <dsp:spPr>
        <a:xfrm>
          <a:off x="244175" y="1295397"/>
          <a:ext cx="2656372" cy="2184405"/>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t>Event</a:t>
          </a:r>
        </a:p>
        <a:p>
          <a:pPr marL="171450" lvl="1" indent="-171450" algn="l" defTabSz="800100">
            <a:lnSpc>
              <a:spcPct val="114000"/>
            </a:lnSpc>
            <a:spcBef>
              <a:spcPct val="0"/>
            </a:spcBef>
            <a:spcAft>
              <a:spcPct val="15000"/>
            </a:spcAft>
            <a:buChar char="••"/>
          </a:pPr>
          <a:r>
            <a:rPr lang="en-US" sz="1800" b="1" kern="1200" dirty="0" smtClean="0"/>
            <a:t>Suicidal thoughts</a:t>
          </a:r>
          <a:endParaRPr lang="en-US" sz="1800" kern="1200" dirty="0"/>
        </a:p>
        <a:p>
          <a:pPr marL="171450" lvl="1" indent="-171450" algn="l" defTabSz="800100">
            <a:lnSpc>
              <a:spcPct val="114000"/>
            </a:lnSpc>
            <a:spcBef>
              <a:spcPct val="0"/>
            </a:spcBef>
            <a:spcAft>
              <a:spcPct val="15000"/>
            </a:spcAft>
            <a:buChar char="••"/>
          </a:pPr>
          <a:r>
            <a:rPr lang="en-US" sz="1800" b="1" kern="1200" dirty="0" smtClean="0"/>
            <a:t>Suicidal behaviors</a:t>
          </a:r>
          <a:endParaRPr lang="en-US" sz="1800" kern="1200" dirty="0"/>
        </a:p>
        <a:p>
          <a:pPr marL="171450" lvl="1" indent="-171450" algn="l" defTabSz="800100">
            <a:lnSpc>
              <a:spcPct val="114000"/>
            </a:lnSpc>
            <a:spcBef>
              <a:spcPct val="0"/>
            </a:spcBef>
            <a:spcAft>
              <a:spcPct val="15000"/>
            </a:spcAft>
            <a:buChar char="••"/>
          </a:pPr>
          <a:r>
            <a:rPr lang="en-US" sz="1800" b="1" kern="1200" dirty="0" smtClean="0"/>
            <a:t>Self-injury</a:t>
          </a:r>
          <a:endParaRPr lang="en-US" sz="1800" kern="1200" dirty="0"/>
        </a:p>
        <a:p>
          <a:pPr marL="171450" lvl="1" indent="-171450" algn="l" defTabSz="800100">
            <a:lnSpc>
              <a:spcPct val="114000"/>
            </a:lnSpc>
            <a:spcBef>
              <a:spcPct val="0"/>
            </a:spcBef>
            <a:spcAft>
              <a:spcPct val="15000"/>
            </a:spcAft>
            <a:buChar char="••"/>
          </a:pPr>
          <a:r>
            <a:rPr lang="en-US" sz="1800" b="1" kern="1200" dirty="0" smtClean="0"/>
            <a:t>Other disruptions</a:t>
          </a:r>
          <a:endParaRPr lang="en-US" sz="1800" kern="1200" dirty="0"/>
        </a:p>
      </dsp:txBody>
      <dsp:txXfrm>
        <a:off x="244175" y="1295397"/>
        <a:ext cx="2656372" cy="2184405"/>
      </dsp:txXfrm>
    </dsp:sp>
    <dsp:sp modelId="{26601616-FEB6-4E53-A185-117402A21C79}">
      <dsp:nvSpPr>
        <dsp:cNvPr id="0" name=""/>
        <dsp:cNvSpPr/>
      </dsp:nvSpPr>
      <dsp:spPr>
        <a:xfrm>
          <a:off x="3134826" y="1346205"/>
          <a:ext cx="2579810" cy="2082789"/>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Assessment</a:t>
          </a:r>
          <a:endParaRPr lang="en-US" sz="2800" kern="1200" dirty="0"/>
        </a:p>
      </dsp:txBody>
      <dsp:txXfrm>
        <a:off x="3134826" y="1346205"/>
        <a:ext cx="2579810" cy="2082789"/>
      </dsp:txXfrm>
    </dsp:sp>
    <dsp:sp modelId="{4F95664C-9317-48D9-924F-191AE48442E8}">
      <dsp:nvSpPr>
        <dsp:cNvPr id="0" name=""/>
        <dsp:cNvSpPr/>
      </dsp:nvSpPr>
      <dsp:spPr>
        <a:xfrm>
          <a:off x="5947148" y="1486634"/>
          <a:ext cx="2446943" cy="1764570"/>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Interventions</a:t>
          </a:r>
          <a:endParaRPr lang="en-US" sz="2800" kern="1200" dirty="0"/>
        </a:p>
      </dsp:txBody>
      <dsp:txXfrm>
        <a:off x="5947148" y="1486634"/>
        <a:ext cx="2446943" cy="176457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3A8D7B-87C0-4041-8E93-C7F9E62163E5}">
      <dsp:nvSpPr>
        <dsp:cNvPr id="0" name=""/>
        <dsp:cNvSpPr/>
      </dsp:nvSpPr>
      <dsp:spPr>
        <a:xfrm>
          <a:off x="2" y="0"/>
          <a:ext cx="8839195" cy="4775200"/>
        </a:xfrm>
        <a:prstGeom prst="rightArrow">
          <a:avLst/>
        </a:prstGeom>
        <a:solidFill>
          <a:schemeClr val="accent5">
            <a:lumMod val="75000"/>
          </a:schemeClr>
        </a:solidFill>
        <a:ln>
          <a:solidFill>
            <a:schemeClr val="accent2">
              <a:lumMod val="40000"/>
              <a:lumOff val="60000"/>
            </a:schemeClr>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1F9FC8A6-8492-46A9-A271-5AD22746AB7C}">
      <dsp:nvSpPr>
        <dsp:cNvPr id="0" name=""/>
        <dsp:cNvSpPr/>
      </dsp:nvSpPr>
      <dsp:spPr>
        <a:xfrm>
          <a:off x="109613" y="1295397"/>
          <a:ext cx="2645995" cy="2184405"/>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t>Event</a:t>
          </a:r>
        </a:p>
        <a:p>
          <a:pPr marL="171450" lvl="1" indent="-171450" algn="l" defTabSz="800100">
            <a:lnSpc>
              <a:spcPct val="114000"/>
            </a:lnSpc>
            <a:spcBef>
              <a:spcPct val="0"/>
            </a:spcBef>
            <a:spcAft>
              <a:spcPct val="15000"/>
            </a:spcAft>
            <a:buChar char="••"/>
          </a:pPr>
          <a:r>
            <a:rPr lang="en-US" sz="1800" b="1" kern="1200" dirty="0" smtClean="0"/>
            <a:t>Suicidal thoughts</a:t>
          </a:r>
          <a:endParaRPr lang="en-US" sz="1800" kern="1200" dirty="0"/>
        </a:p>
        <a:p>
          <a:pPr marL="171450" lvl="1" indent="-171450" algn="l" defTabSz="800100">
            <a:lnSpc>
              <a:spcPct val="114000"/>
            </a:lnSpc>
            <a:spcBef>
              <a:spcPct val="0"/>
            </a:spcBef>
            <a:spcAft>
              <a:spcPct val="15000"/>
            </a:spcAft>
            <a:buChar char="••"/>
          </a:pPr>
          <a:r>
            <a:rPr lang="en-US" sz="1800" b="1" kern="1200" dirty="0" smtClean="0"/>
            <a:t>Suicidal behaviors</a:t>
          </a:r>
          <a:endParaRPr lang="en-US" sz="1800" kern="1200" dirty="0"/>
        </a:p>
        <a:p>
          <a:pPr marL="171450" lvl="1" indent="-171450" algn="l" defTabSz="800100">
            <a:lnSpc>
              <a:spcPct val="114000"/>
            </a:lnSpc>
            <a:spcBef>
              <a:spcPct val="0"/>
            </a:spcBef>
            <a:spcAft>
              <a:spcPct val="15000"/>
            </a:spcAft>
            <a:buChar char="••"/>
          </a:pPr>
          <a:r>
            <a:rPr lang="en-US" sz="1800" b="1" kern="1200" dirty="0" smtClean="0"/>
            <a:t>Self-injury</a:t>
          </a:r>
          <a:endParaRPr lang="en-US" sz="1800" kern="1200" dirty="0"/>
        </a:p>
        <a:p>
          <a:pPr marL="171450" lvl="1" indent="-171450" algn="l" defTabSz="800100">
            <a:lnSpc>
              <a:spcPct val="114000"/>
            </a:lnSpc>
            <a:spcBef>
              <a:spcPct val="0"/>
            </a:spcBef>
            <a:spcAft>
              <a:spcPct val="15000"/>
            </a:spcAft>
            <a:buChar char="••"/>
          </a:pPr>
          <a:r>
            <a:rPr lang="en-US" sz="1800" b="1" kern="1200" dirty="0" smtClean="0"/>
            <a:t>Other disruptions</a:t>
          </a:r>
          <a:endParaRPr lang="en-US" sz="1800" kern="1200" dirty="0"/>
        </a:p>
      </dsp:txBody>
      <dsp:txXfrm>
        <a:off x="109613" y="1295397"/>
        <a:ext cx="2645995" cy="2184405"/>
      </dsp:txXfrm>
    </dsp:sp>
    <dsp:sp modelId="{26601616-FEB6-4E53-A185-117402A21C79}">
      <dsp:nvSpPr>
        <dsp:cNvPr id="0" name=""/>
        <dsp:cNvSpPr/>
      </dsp:nvSpPr>
      <dsp:spPr>
        <a:xfrm>
          <a:off x="2988061" y="1270002"/>
          <a:ext cx="2874076" cy="2235194"/>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t>Assessment</a:t>
          </a:r>
          <a:endParaRPr lang="en-US" sz="2800" kern="1200" dirty="0"/>
        </a:p>
        <a:p>
          <a:pPr marL="171450" lvl="1" indent="-171450" algn="l" defTabSz="800100">
            <a:lnSpc>
              <a:spcPct val="114000"/>
            </a:lnSpc>
            <a:spcBef>
              <a:spcPct val="0"/>
            </a:spcBef>
            <a:spcAft>
              <a:spcPts val="300"/>
            </a:spcAft>
            <a:buChar char="••"/>
          </a:pPr>
          <a:r>
            <a:rPr lang="en-US" sz="1800" b="1" kern="1200" dirty="0" smtClean="0"/>
            <a:t>Support and trust</a:t>
          </a:r>
          <a:endParaRPr lang="en-US" sz="1800" b="1" kern="1200" dirty="0"/>
        </a:p>
        <a:p>
          <a:pPr marL="171450" lvl="1" indent="-171450" algn="l" defTabSz="800100">
            <a:lnSpc>
              <a:spcPct val="114000"/>
            </a:lnSpc>
            <a:spcBef>
              <a:spcPct val="0"/>
            </a:spcBef>
            <a:spcAft>
              <a:spcPts val="300"/>
            </a:spcAft>
            <a:buChar char="••"/>
          </a:pPr>
          <a:r>
            <a:rPr lang="en-US" sz="1800" b="1" kern="1200" dirty="0" smtClean="0"/>
            <a:t>Assess behavior</a:t>
          </a:r>
          <a:endParaRPr lang="en-US" sz="1800" kern="1200" dirty="0"/>
        </a:p>
        <a:p>
          <a:pPr marL="171450" lvl="1" indent="-171450" algn="l" defTabSz="800100">
            <a:lnSpc>
              <a:spcPct val="114000"/>
            </a:lnSpc>
            <a:spcBef>
              <a:spcPct val="0"/>
            </a:spcBef>
            <a:spcAft>
              <a:spcPts val="300"/>
            </a:spcAft>
            <a:buChar char="••"/>
          </a:pPr>
          <a:r>
            <a:rPr lang="en-US" sz="1800" b="1" kern="1200" dirty="0" smtClean="0"/>
            <a:t>Assess resources</a:t>
          </a:r>
          <a:endParaRPr lang="en-US" sz="1800" kern="1200" dirty="0"/>
        </a:p>
        <a:p>
          <a:pPr marL="171450" lvl="1" indent="-171450" algn="l" defTabSz="800100">
            <a:lnSpc>
              <a:spcPct val="114000"/>
            </a:lnSpc>
            <a:spcBef>
              <a:spcPct val="0"/>
            </a:spcBef>
            <a:spcAft>
              <a:spcPts val="300"/>
            </a:spcAft>
            <a:buChar char="••"/>
          </a:pPr>
          <a:r>
            <a:rPr lang="en-US" sz="1800" b="1" kern="1200" dirty="0" smtClean="0"/>
            <a:t>Assess risk</a:t>
          </a:r>
          <a:endParaRPr lang="en-US" sz="1800" kern="1200" dirty="0"/>
        </a:p>
      </dsp:txBody>
      <dsp:txXfrm>
        <a:off x="2988061" y="1270002"/>
        <a:ext cx="2874076" cy="2235194"/>
      </dsp:txXfrm>
    </dsp:sp>
    <dsp:sp modelId="{4F95664C-9317-48D9-924F-191AE48442E8}">
      <dsp:nvSpPr>
        <dsp:cNvPr id="0" name=""/>
        <dsp:cNvSpPr/>
      </dsp:nvSpPr>
      <dsp:spPr>
        <a:xfrm>
          <a:off x="6092835" y="1498601"/>
          <a:ext cx="2437384" cy="1740636"/>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Interventions</a:t>
          </a:r>
        </a:p>
        <a:p>
          <a:pPr lvl="0" algn="ctr" defTabSz="1244600">
            <a:lnSpc>
              <a:spcPct val="90000"/>
            </a:lnSpc>
            <a:spcBef>
              <a:spcPct val="0"/>
            </a:spcBef>
            <a:spcAft>
              <a:spcPct val="35000"/>
            </a:spcAft>
          </a:pPr>
          <a:endParaRPr lang="en-US" sz="2800" kern="1200" dirty="0"/>
        </a:p>
      </dsp:txBody>
      <dsp:txXfrm>
        <a:off x="6092835" y="1498601"/>
        <a:ext cx="2437384" cy="174063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3A8D7B-87C0-4041-8E93-C7F9E62163E5}">
      <dsp:nvSpPr>
        <dsp:cNvPr id="0" name=""/>
        <dsp:cNvSpPr/>
      </dsp:nvSpPr>
      <dsp:spPr>
        <a:xfrm>
          <a:off x="2" y="0"/>
          <a:ext cx="8991595" cy="4775200"/>
        </a:xfrm>
        <a:prstGeom prst="rightArrow">
          <a:avLst/>
        </a:prstGeom>
        <a:solidFill>
          <a:schemeClr val="accent5">
            <a:lumMod val="75000"/>
          </a:schemeClr>
        </a:solidFill>
        <a:ln>
          <a:solidFill>
            <a:schemeClr val="accent2">
              <a:lumMod val="40000"/>
              <a:lumOff val="60000"/>
            </a:schemeClr>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1F9FC8A6-8492-46A9-A271-5AD22746AB7C}">
      <dsp:nvSpPr>
        <dsp:cNvPr id="0" name=""/>
        <dsp:cNvSpPr/>
      </dsp:nvSpPr>
      <dsp:spPr>
        <a:xfrm>
          <a:off x="94761" y="1295397"/>
          <a:ext cx="2438286" cy="2184405"/>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kern="1200" dirty="0" smtClean="0"/>
            <a:t>Event</a:t>
          </a:r>
        </a:p>
        <a:p>
          <a:pPr marL="228600" lvl="1" indent="-228600" algn="l" defTabSz="1066800">
            <a:lnSpc>
              <a:spcPct val="114000"/>
            </a:lnSpc>
            <a:spcBef>
              <a:spcPct val="0"/>
            </a:spcBef>
            <a:spcAft>
              <a:spcPct val="15000"/>
            </a:spcAft>
            <a:buChar char="••"/>
          </a:pPr>
          <a:r>
            <a:rPr lang="en-US" sz="2400" b="1" kern="1200" dirty="0" smtClean="0"/>
            <a:t>De-escalate</a:t>
          </a:r>
          <a:endParaRPr lang="en-US" sz="2400" kern="1200" dirty="0"/>
        </a:p>
      </dsp:txBody>
      <dsp:txXfrm>
        <a:off x="94761" y="1295397"/>
        <a:ext cx="2438286" cy="2184405"/>
      </dsp:txXfrm>
    </dsp:sp>
    <dsp:sp modelId="{26601616-FEB6-4E53-A185-117402A21C79}">
      <dsp:nvSpPr>
        <dsp:cNvPr id="0" name=""/>
        <dsp:cNvSpPr/>
      </dsp:nvSpPr>
      <dsp:spPr>
        <a:xfrm>
          <a:off x="2781251" y="1346205"/>
          <a:ext cx="2689150" cy="2082789"/>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kern="1200" dirty="0" smtClean="0"/>
            <a:t>Assessment</a:t>
          </a:r>
          <a:endParaRPr lang="en-US" sz="2800" kern="1200" dirty="0"/>
        </a:p>
      </dsp:txBody>
      <dsp:txXfrm>
        <a:off x="2781251" y="1346205"/>
        <a:ext cx="2689150" cy="2082789"/>
      </dsp:txXfrm>
    </dsp:sp>
    <dsp:sp modelId="{4F95664C-9317-48D9-924F-191AE48442E8}">
      <dsp:nvSpPr>
        <dsp:cNvPr id="0" name=""/>
        <dsp:cNvSpPr/>
      </dsp:nvSpPr>
      <dsp:spPr>
        <a:xfrm>
          <a:off x="5617449" y="1270002"/>
          <a:ext cx="3110158" cy="2235194"/>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flat" dir="t"/>
        </a:scene3d>
        <a:sp3d/>
      </dsp:spPr>
      <dsp:style>
        <a:lnRef idx="3">
          <a:schemeClr val="lt1"/>
        </a:lnRef>
        <a:fillRef idx="1">
          <a:schemeClr val="dk1"/>
        </a:fillRef>
        <a:effectRef idx="1">
          <a:schemeClr val="dk1"/>
        </a:effectRef>
        <a:fontRef idx="minor">
          <a:schemeClr val="lt1"/>
        </a:fontRef>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t>Intervention</a:t>
          </a:r>
        </a:p>
        <a:p>
          <a:pPr marL="228600" lvl="1" indent="-228600" algn="l" defTabSz="889000">
            <a:lnSpc>
              <a:spcPct val="114000"/>
            </a:lnSpc>
            <a:spcBef>
              <a:spcPct val="0"/>
            </a:spcBef>
            <a:spcAft>
              <a:spcPct val="15000"/>
            </a:spcAft>
            <a:buChar char="••"/>
          </a:pPr>
          <a:r>
            <a:rPr lang="en-US" sz="2000" b="1" kern="1200" dirty="0" smtClean="0"/>
            <a:t>Engage resources</a:t>
          </a:r>
        </a:p>
        <a:p>
          <a:pPr marL="228600" lvl="1" indent="-228600" algn="l" defTabSz="889000">
            <a:lnSpc>
              <a:spcPct val="114000"/>
            </a:lnSpc>
            <a:spcBef>
              <a:spcPct val="0"/>
            </a:spcBef>
            <a:spcAft>
              <a:spcPct val="15000"/>
            </a:spcAft>
            <a:buChar char="••"/>
          </a:pPr>
          <a:r>
            <a:rPr lang="en-US" sz="2000" b="1" kern="1200" dirty="0" smtClean="0"/>
            <a:t>Safety plan</a:t>
          </a:r>
          <a:endParaRPr lang="en-US" sz="1800" b="1" kern="1200" dirty="0" smtClean="0"/>
        </a:p>
        <a:p>
          <a:pPr marL="228600" lvl="1" indent="-228600" algn="l" defTabSz="889000">
            <a:lnSpc>
              <a:spcPct val="114000"/>
            </a:lnSpc>
            <a:spcBef>
              <a:spcPct val="0"/>
            </a:spcBef>
            <a:spcAft>
              <a:spcPct val="15000"/>
            </a:spcAft>
            <a:buChar char="••"/>
          </a:pPr>
          <a:r>
            <a:rPr lang="en-US" sz="2000" b="1" kern="1200" dirty="0" smtClean="0"/>
            <a:t>Long-term plan</a:t>
          </a:r>
        </a:p>
      </dsp:txBody>
      <dsp:txXfrm>
        <a:off x="5617449" y="1270002"/>
        <a:ext cx="3110158" cy="223519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15827" cy="46545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1747" name="Rectangle 3"/>
          <p:cNvSpPr>
            <a:spLocks noGrp="1" noChangeArrowheads="1"/>
          </p:cNvSpPr>
          <p:nvPr>
            <p:ph type="dt" sz="quarter" idx="1"/>
          </p:nvPr>
        </p:nvSpPr>
        <p:spPr bwMode="auto">
          <a:xfrm>
            <a:off x="3942163" y="0"/>
            <a:ext cx="3015827" cy="46545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1748" name="Rectangle 4"/>
          <p:cNvSpPr>
            <a:spLocks noGrp="1" noChangeArrowheads="1"/>
          </p:cNvSpPr>
          <p:nvPr>
            <p:ph type="ftr" sz="quarter" idx="2"/>
          </p:nvPr>
        </p:nvSpPr>
        <p:spPr bwMode="auto">
          <a:xfrm>
            <a:off x="0" y="8842030"/>
            <a:ext cx="3015827" cy="46545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1749" name="Rectangle 5"/>
          <p:cNvSpPr>
            <a:spLocks noGrp="1" noChangeArrowheads="1"/>
          </p:cNvSpPr>
          <p:nvPr>
            <p:ph type="sldNum" sz="quarter" idx="3"/>
          </p:nvPr>
        </p:nvSpPr>
        <p:spPr bwMode="auto">
          <a:xfrm>
            <a:off x="3942163" y="8842030"/>
            <a:ext cx="3015827" cy="46545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7C36AF77-7F60-4565-87D2-A5D1CAF1E82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15827" cy="46545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3555" name="Rectangle 3"/>
          <p:cNvSpPr>
            <a:spLocks noGrp="1" noChangeArrowheads="1"/>
          </p:cNvSpPr>
          <p:nvPr>
            <p:ph type="dt" idx="1"/>
          </p:nvPr>
        </p:nvSpPr>
        <p:spPr bwMode="auto">
          <a:xfrm>
            <a:off x="3942163" y="0"/>
            <a:ext cx="3015827" cy="46545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3556" name="Rectangle 4"/>
          <p:cNvSpPr>
            <a:spLocks noGrp="1" noRot="1" noChangeAspect="1" noChangeArrowheads="1" noTextEdit="1"/>
          </p:cNvSpPr>
          <p:nvPr>
            <p:ph type="sldImg" idx="2"/>
          </p:nvPr>
        </p:nvSpPr>
        <p:spPr bwMode="auto">
          <a:xfrm>
            <a:off x="1152525" y="698500"/>
            <a:ext cx="4654550" cy="3490913"/>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95960" y="4421823"/>
            <a:ext cx="5567680" cy="418909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842030"/>
            <a:ext cx="3015827" cy="46545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3559" name="Rectangle 7"/>
          <p:cNvSpPr>
            <a:spLocks noGrp="1" noChangeArrowheads="1"/>
          </p:cNvSpPr>
          <p:nvPr>
            <p:ph type="sldNum" sz="quarter" idx="5"/>
          </p:nvPr>
        </p:nvSpPr>
        <p:spPr bwMode="auto">
          <a:xfrm>
            <a:off x="3942163" y="8842030"/>
            <a:ext cx="3015827" cy="46545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F4C22F20-EC9C-48FF-8481-F9523BAD72F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you</a:t>
            </a:r>
            <a:r>
              <a:rPr lang="en-US" baseline="0" dirty="0" smtClean="0"/>
              <a:t> have seen, children act out at school when they are under tremendous </a:t>
            </a:r>
            <a:r>
              <a:rPr lang="en-US" baseline="0" dirty="0" err="1" smtClean="0"/>
              <a:t>ammount</a:t>
            </a:r>
            <a:r>
              <a:rPr lang="en-US" baseline="0" dirty="0" smtClean="0"/>
              <a:t> of stress. Early warm support is always helpful.</a:t>
            </a:r>
          </a:p>
          <a:p>
            <a:endParaRPr lang="en-US" dirty="0" smtClean="0"/>
          </a:p>
          <a:p>
            <a:r>
              <a:rPr lang="en-US" dirty="0" smtClean="0"/>
              <a:t>We</a:t>
            </a:r>
            <a:r>
              <a:rPr lang="en-US" baseline="0" dirty="0" smtClean="0"/>
              <a:t> are evaluating suicidal thoughts. We are evaluating something that can be scary, or embarrassing, or may lead to being rejected by friends, family, bullied. In some kids. Others will tell about their painful thoughts to anyone who will listen.</a:t>
            </a:r>
          </a:p>
          <a:p>
            <a:endParaRPr lang="en-US" baseline="0" dirty="0" smtClean="0"/>
          </a:p>
          <a:p>
            <a:r>
              <a:rPr lang="en-US" baseline="0" dirty="0" smtClean="0"/>
              <a:t>The first step in a suicide assessment is establishing rapport and trust. A child is much more likely to share something embarrassing or scary with a person they know to be trustworthy and supportive. The school can identify that person. It may not be the Principal who is in the position to dole out suspensions. A school psychologist or a nurse, who is known to students, is likely to have more trust than an emergency room doctor.</a:t>
            </a:r>
          </a:p>
          <a:p>
            <a:r>
              <a:rPr lang="en-US" baseline="0" dirty="0" smtClean="0"/>
              <a:t>Support, trust, and rapport sound the same. The distinction: Support is something you give; trust is what you get in return. Rapport is the resulting relationship.</a:t>
            </a:r>
          </a:p>
          <a:p>
            <a:endParaRPr lang="en-US" baseline="0" dirty="0" smtClean="0"/>
          </a:p>
          <a:p>
            <a:r>
              <a:rPr lang="en-US" baseline="0" dirty="0" smtClean="0"/>
              <a:t>Another major reason to engage the child in this process from the very beginning is an important principle called person-centered care. It means involving the child in what is going to happen to him or her. This is very hard.</a:t>
            </a:r>
          </a:p>
          <a:p>
            <a:r>
              <a:rPr lang="en-US" baseline="0" dirty="0" smtClean="0"/>
              <a:t>When we have to use our brain to think fast, to focus, to figure out an intervention, it is tempting to disregard or ignore the noisy distraction that started it all. </a:t>
            </a:r>
          </a:p>
          <a:p>
            <a:r>
              <a:rPr lang="en-US" baseline="0" dirty="0" smtClean="0"/>
              <a:t>The most common feeling that children report in school crisis is a “feeling of being out of  control.” </a:t>
            </a:r>
            <a:r>
              <a:rPr lang="en-US" sz="1200" kern="1200" baseline="0" dirty="0" smtClean="0">
                <a:solidFill>
                  <a:schemeClr val="tx1"/>
                </a:solidFill>
                <a:latin typeface="Arial" charset="0"/>
                <a:ea typeface="+mn-ea"/>
                <a:cs typeface="Arial" charset="0"/>
              </a:rPr>
              <a:t>An intervention that is done </a:t>
            </a:r>
            <a:r>
              <a:rPr lang="en-US" sz="1200" i="1" kern="1200" baseline="0" dirty="0" smtClean="0">
                <a:solidFill>
                  <a:schemeClr val="tx1"/>
                </a:solidFill>
                <a:latin typeface="Arial" charset="0"/>
                <a:ea typeface="+mn-ea"/>
                <a:cs typeface="Arial" charset="0"/>
              </a:rPr>
              <a:t>to the individual— rather than with the individual</a:t>
            </a:r>
            <a:r>
              <a:rPr lang="en-US" sz="1200" i="0" kern="1200" baseline="0" dirty="0" smtClean="0">
                <a:solidFill>
                  <a:schemeClr val="tx1"/>
                </a:solidFill>
                <a:latin typeface="Arial" charset="0"/>
                <a:ea typeface="+mn-ea"/>
                <a:cs typeface="Arial" charset="0"/>
              </a:rPr>
              <a:t>—can reinforce these feelings of helplessness. </a:t>
            </a:r>
          </a:p>
          <a:p>
            <a:r>
              <a:rPr lang="en-US" sz="1200" i="0" kern="1200" baseline="0" dirty="0" smtClean="0">
                <a:solidFill>
                  <a:schemeClr val="tx1"/>
                </a:solidFill>
                <a:latin typeface="Arial" charset="0"/>
                <a:ea typeface="+mn-ea"/>
                <a:cs typeface="Arial" charset="0"/>
              </a:rPr>
              <a:t>One of the principal rationales for person-centered plans is that shared responsibility promotes engagement and better outcomes.</a:t>
            </a:r>
          </a:p>
          <a:p>
            <a:r>
              <a:rPr lang="en-US" sz="1200" i="0" kern="1200" baseline="0" dirty="0" smtClean="0">
                <a:solidFill>
                  <a:schemeClr val="tx1"/>
                </a:solidFill>
                <a:latin typeface="Arial" charset="0"/>
                <a:ea typeface="+mn-ea"/>
                <a:cs typeface="Arial" charset="0"/>
              </a:rPr>
              <a:t>We will talk more about person-centered care when we talk about interventions , about how the child can and should be a major part of the treatment plan. The engagement starts here.</a:t>
            </a:r>
            <a:endParaRPr lang="en-US" i="0"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purpose of assessment is to understand how much distress the child is in.</a:t>
            </a:r>
          </a:p>
          <a:p>
            <a:r>
              <a:rPr lang="en-US" baseline="0" dirty="0" smtClean="0"/>
              <a:t>The main objective is to understand and assess risk. So all our discussion about suicidal thoughts, suicidal behaviors is in service of assessment of risk.</a:t>
            </a:r>
          </a:p>
          <a:p>
            <a:r>
              <a:rPr lang="en-US" baseline="0" dirty="0" smtClean="0"/>
              <a:t>Trigger is what was the last straw.</a:t>
            </a:r>
          </a:p>
          <a:p>
            <a:endParaRPr lang="en-US" baseline="0" dirty="0" smtClean="0"/>
          </a:p>
          <a:p>
            <a:r>
              <a:rPr lang="en-US" baseline="0" dirty="0" smtClean="0"/>
              <a:t>Intent distinguishes suicidal thoughts and behaviors from non-suicidal thoughts or behaviors. </a:t>
            </a:r>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purpose of assessment is to understand how much distress the child</a:t>
            </a:r>
          </a:p>
          <a:p>
            <a:r>
              <a:rPr lang="en-US" baseline="0" dirty="0" smtClean="0"/>
              <a:t>Trigger is what was the last straw.</a:t>
            </a:r>
          </a:p>
          <a:p>
            <a:r>
              <a:rPr lang="en-US" baseline="0" dirty="0" smtClean="0"/>
              <a:t>Triggers can be isolated (for example – this random kid pushed me, I got a bad grade)</a:t>
            </a:r>
          </a:p>
          <a:p>
            <a:r>
              <a:rPr lang="en-US" baseline="0" dirty="0" smtClean="0"/>
              <a:t>Triggers can be ongoing (for example – these two kids always pick on me, our house got flooded in Sandy)</a:t>
            </a:r>
          </a:p>
          <a:p>
            <a:r>
              <a:rPr lang="en-US" baseline="0" dirty="0" smtClean="0"/>
              <a:t>Triggers can be developing or unfolding event (my girlfriend dumped me; I was </a:t>
            </a:r>
            <a:r>
              <a:rPr lang="en-US" baseline="0" dirty="0" err="1" smtClean="0"/>
              <a:t>sexting</a:t>
            </a:r>
            <a:r>
              <a:rPr lang="en-US" baseline="0" dirty="0" smtClean="0"/>
              <a:t> with this boy, and he told his friends)</a:t>
            </a:r>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8 year</a:t>
            </a:r>
            <a:r>
              <a:rPr lang="en-US" baseline="0" dirty="0" smtClean="0"/>
              <a:t> old in lunch line: I’m so hungry, I could die.</a:t>
            </a:r>
          </a:p>
          <a:p>
            <a:r>
              <a:rPr lang="en-US" baseline="0" dirty="0" smtClean="0"/>
              <a:t>16 </a:t>
            </a:r>
            <a:r>
              <a:rPr lang="en-US" baseline="0" dirty="0" err="1" smtClean="0"/>
              <a:t>yo</a:t>
            </a:r>
            <a:r>
              <a:rPr lang="en-US" baseline="0" dirty="0" smtClean="0"/>
              <a:t> adolescent who came with multiple superficial cuts</a:t>
            </a:r>
          </a:p>
          <a:p>
            <a:r>
              <a:rPr lang="en-US" baseline="0" dirty="0" smtClean="0"/>
              <a:t>14 </a:t>
            </a:r>
            <a:r>
              <a:rPr lang="en-US" baseline="0" dirty="0" err="1" smtClean="0"/>
              <a:t>yo</a:t>
            </a:r>
            <a:r>
              <a:rPr lang="en-US" baseline="0" dirty="0" smtClean="0"/>
              <a:t> boy who says he feels hopeless, and feels he will kill himself sooner or later.</a:t>
            </a:r>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latin typeface="Arial" charset="0"/>
                <a:ea typeface="+mn-ea"/>
                <a:cs typeface="Arial" charset="0"/>
              </a:rPr>
              <a:t>What are risk factors? These are signs, predictors, or red flags that you would think about when faced with a child at risk.</a:t>
            </a:r>
            <a:r>
              <a:rPr lang="en-US" dirty="0" smtClean="0"/>
              <a:t/>
            </a:r>
            <a:br>
              <a:rPr lang="en-US" dirty="0" smtClean="0"/>
            </a:br>
            <a:r>
              <a:rPr lang="en-US" sz="1200" b="0" i="0" kern="1200" dirty="0" smtClean="0">
                <a:solidFill>
                  <a:schemeClr val="tx1"/>
                </a:solidFill>
                <a:latin typeface="Arial" charset="0"/>
                <a:ea typeface="+mn-ea"/>
                <a:cs typeface="Arial" charset="0"/>
              </a:rPr>
              <a:t>What are some risk factors of suicide? Prior suicide attempts, family history of suicide, mental illness, bullying, gender </a:t>
            </a:r>
            <a:r>
              <a:rPr lang="en-US" sz="1200" b="0" i="0" kern="1200" dirty="0" err="1" smtClean="0">
                <a:solidFill>
                  <a:schemeClr val="tx1"/>
                </a:solidFill>
                <a:latin typeface="Arial" charset="0"/>
                <a:ea typeface="+mn-ea"/>
                <a:cs typeface="Arial" charset="0"/>
              </a:rPr>
              <a:t>dysphoria</a:t>
            </a:r>
            <a:r>
              <a:rPr lang="en-US" sz="1200" b="0" i="0" kern="1200" dirty="0" smtClean="0">
                <a:solidFill>
                  <a:schemeClr val="tx1"/>
                </a:solidFill>
                <a:latin typeface="Arial" charset="0"/>
                <a:ea typeface="+mn-ea"/>
                <a:cs typeface="Arial" charset="0"/>
              </a:rPr>
              <a:t>, anxiety, insomnia, history of trauma ....</a:t>
            </a:r>
            <a:r>
              <a:rPr lang="en-US" dirty="0" smtClean="0"/>
              <a:t/>
            </a:r>
            <a:br>
              <a:rPr lang="en-US" dirty="0" smtClean="0"/>
            </a:br>
            <a:r>
              <a:rPr lang="en-US" sz="1200" b="0" i="0" kern="1200" dirty="0" smtClean="0">
                <a:solidFill>
                  <a:schemeClr val="tx1"/>
                </a:solidFill>
                <a:latin typeface="Arial" charset="0"/>
                <a:ea typeface="+mn-ea"/>
                <a:cs typeface="Arial" charset="0"/>
              </a:rPr>
              <a:t>The list does not end. </a:t>
            </a:r>
            <a:r>
              <a:rPr lang="en-US" dirty="0" smtClean="0"/>
              <a:t/>
            </a:r>
            <a:br>
              <a:rPr lang="en-US" dirty="0" smtClean="0"/>
            </a:br>
            <a:r>
              <a:rPr lang="en-US" sz="1200" b="0" i="0" kern="1200" dirty="0" smtClean="0">
                <a:solidFill>
                  <a:schemeClr val="tx1"/>
                </a:solidFill>
                <a:latin typeface="Arial" charset="0"/>
                <a:ea typeface="+mn-ea"/>
                <a:cs typeface="Arial" charset="0"/>
              </a:rPr>
              <a:t>Lets talk about risk factors for suicide. Risk factors can be chronic - long term issues that you cannot change - let's call them </a:t>
            </a:r>
            <a:r>
              <a:rPr lang="en-US" sz="1200" b="0" i="0" kern="1200" dirty="0" err="1" smtClean="0">
                <a:solidFill>
                  <a:schemeClr val="tx1"/>
                </a:solidFill>
                <a:latin typeface="Arial" charset="0"/>
                <a:ea typeface="+mn-ea"/>
                <a:cs typeface="Arial" charset="0"/>
              </a:rPr>
              <a:t>unmodifiable</a:t>
            </a:r>
            <a:r>
              <a:rPr lang="en-US" sz="1200" b="0" i="0" kern="1200" dirty="0" smtClean="0">
                <a:solidFill>
                  <a:schemeClr val="tx1"/>
                </a:solidFill>
                <a:latin typeface="Arial" charset="0"/>
                <a:ea typeface="+mn-ea"/>
                <a:cs typeface="Arial" charset="0"/>
              </a:rPr>
              <a:t> risk factors; others are risk factors</a:t>
            </a:r>
            <a:endParaRPr lang="en-US" dirty="0" smtClean="0"/>
          </a:p>
          <a:p>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latin typeface="Arial" charset="0"/>
                <a:ea typeface="+mn-ea"/>
                <a:cs typeface="Arial" charset="0"/>
              </a:rPr>
              <a:t>This talk is about evaluating</a:t>
            </a:r>
            <a:r>
              <a:rPr lang="en-US" sz="1200" b="0" i="0" kern="1200" baseline="0" dirty="0" smtClean="0">
                <a:solidFill>
                  <a:schemeClr val="tx1"/>
                </a:solidFill>
                <a:latin typeface="Arial" charset="0"/>
                <a:ea typeface="+mn-ea"/>
                <a:cs typeface="Arial" charset="0"/>
              </a:rPr>
              <a:t> children at schools.</a:t>
            </a:r>
            <a:endParaRPr lang="en-US" sz="1200" b="0" i="0" kern="1200" dirty="0" smtClean="0">
              <a:solidFill>
                <a:schemeClr val="tx1"/>
              </a:solidFill>
              <a:latin typeface="Arial" charset="0"/>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latin typeface="Arial" charset="0"/>
                <a:ea typeface="+mn-ea"/>
                <a:cs typeface="Arial" charset="0"/>
              </a:rPr>
              <a:t>I'll talk about </a:t>
            </a:r>
            <a:r>
              <a:rPr lang="en-US" sz="1200" b="0" i="0" kern="1200" baseline="0" dirty="0" smtClean="0">
                <a:solidFill>
                  <a:schemeClr val="tx1"/>
                </a:solidFill>
                <a:latin typeface="Arial" charset="0"/>
                <a:ea typeface="+mn-ea"/>
                <a:cs typeface="Arial" charset="0"/>
              </a:rPr>
              <a:t>Why do it; why take on that commitment and responsibility.</a:t>
            </a:r>
            <a:endParaRPr lang="en-US" sz="1200" b="0" i="0" kern="1200" dirty="0" smtClean="0">
              <a:solidFill>
                <a:schemeClr val="tx1"/>
              </a:solidFill>
              <a:latin typeface="Arial" charset="0"/>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latin typeface="Arial" charset="0"/>
                <a:ea typeface="+mn-ea"/>
                <a:cs typeface="Arial" charset="0"/>
              </a:rPr>
              <a:t>I’ll make the</a:t>
            </a:r>
            <a:r>
              <a:rPr lang="en-US" sz="1200" b="0" i="0" kern="1200" baseline="0" dirty="0" smtClean="0">
                <a:solidFill>
                  <a:schemeClr val="tx1"/>
                </a:solidFill>
                <a:latin typeface="Arial" charset="0"/>
                <a:ea typeface="+mn-ea"/>
                <a:cs typeface="Arial" charset="0"/>
              </a:rPr>
              <a:t> case that evaluating a child, even for something  as scary as suicidal thoughts and behaviors is possible.</a:t>
            </a:r>
            <a:r>
              <a:rPr lang="en-US" sz="1200" b="0" i="0" kern="1200" dirty="0" smtClean="0">
                <a:solidFill>
                  <a:schemeClr val="tx1"/>
                </a:solidFill>
                <a:latin typeface="Arial" charset="0"/>
                <a:ea typeface="+mn-ea"/>
                <a:cs typeface="Arial" charset="0"/>
              </a:rPr>
              <a:t> why it's a good setting to assess a child, and I'll show you data that it makes a big difference. I’ll show you that it’s not only possible</a:t>
            </a:r>
            <a:r>
              <a:rPr lang="en-US" sz="1200" b="0" i="0" kern="1200" baseline="0" dirty="0" smtClean="0">
                <a:solidFill>
                  <a:schemeClr val="tx1"/>
                </a:solidFill>
                <a:latin typeface="Arial" charset="0"/>
                <a:ea typeface="+mn-ea"/>
                <a:cs typeface="Arial" charset="0"/>
              </a:rPr>
              <a:t> but necessary and therefore should be done.</a:t>
            </a:r>
            <a:endParaRPr lang="en-US" dirty="0" smtClean="0"/>
          </a:p>
          <a:p>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latin typeface="Arial" charset="0"/>
                <a:ea typeface="+mn-ea"/>
                <a:cs typeface="Arial" charset="0"/>
              </a:rPr>
              <a:t>The task seems daunting, but when approached in an organized manner, it becomes logical and meaningful. The goal for this presentation is to propose a road map, that can help educators and school staff to deal with children who act out.</a:t>
            </a:r>
            <a:endParaRPr lang="en-US" dirty="0" smtClean="0"/>
          </a:p>
          <a:p>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C22F20-EC9C-48FF-8481-F9523BAD72FB}"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14 year old girl comes to the nurse’s office, and says, my boyfriend broke up with me and called me a whore. All I can think about is killing myself.</a:t>
            </a:r>
            <a:endParaRPr lang="en-US" dirty="0" smtClean="0"/>
          </a:p>
          <a:p>
            <a:r>
              <a:rPr lang="en-US" dirty="0" smtClean="0"/>
              <a:t>The knee-jerk reaction is I’m not a doctor, who</a:t>
            </a:r>
            <a:r>
              <a:rPr lang="en-US" baseline="0" dirty="0" smtClean="0"/>
              <a:t> am I to guess whether this child is going to go home and kill herself. This is scary stuff.</a:t>
            </a:r>
          </a:p>
          <a:p>
            <a:r>
              <a:rPr lang="en-US" baseline="0" dirty="0" smtClean="0"/>
              <a:t>And you are right! And this is very scary stuff. You are not a doctor, and you should not guess if this child will kill herself. </a:t>
            </a:r>
          </a:p>
          <a:p>
            <a:r>
              <a:rPr lang="en-US" baseline="0" dirty="0" smtClean="0"/>
              <a:t>And no one can.</a:t>
            </a:r>
          </a:p>
          <a:p>
            <a:r>
              <a:rPr lang="en-US" baseline="0" dirty="0" smtClean="0"/>
              <a:t>However, this is what you can do:</a:t>
            </a:r>
          </a:p>
          <a:p>
            <a:r>
              <a:rPr lang="en-US" baseline="0" dirty="0" smtClean="0"/>
              <a:t>Talk to the child. Have a meaningful conversation about her world, her stress, her distress, and her support system. You can ask her about suicide. You can also engage her in a plan to stay safe. You can get help from parents, friends, therapists, and doctors in the community or in the hospital.</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latin typeface="Arial" charset="0"/>
                <a:ea typeface="+mn-ea"/>
                <a:cs typeface="Arial" charset="0"/>
              </a:rPr>
              <a:t>Because nothing we are going to talk about requires skills or expertise that you don’t already have. It requires a commitment to a logical approach and willingness to see the problem as a complex rather than overwhelming problem. </a:t>
            </a:r>
            <a:endParaRPr lang="en-US" baseline="0" dirty="0" smtClean="0"/>
          </a:p>
          <a:p>
            <a:endParaRPr lang="en-US" baseline="0" dirty="0" smtClean="0"/>
          </a:p>
          <a:p>
            <a:r>
              <a:rPr lang="en-US" baseline="0" dirty="0" smtClean="0"/>
              <a:t>Why is the school the best place to evaluate a distressed child? The most meaningful evaluation is done by a familiar person in a familiar environment. Familiar works both ways: a child will be more </a:t>
            </a:r>
            <a:r>
              <a:rPr lang="en-US" baseline="0" dirty="0" err="1" smtClean="0"/>
              <a:t>comforatble</a:t>
            </a:r>
            <a:r>
              <a:rPr lang="en-US" baseline="0" dirty="0" smtClean="0"/>
              <a:t>, because she is familiar with the counselor or the school nurse. And the school </a:t>
            </a:r>
            <a:r>
              <a:rPr lang="en-US" baseline="0" dirty="0" err="1" smtClean="0"/>
              <a:t>personel</a:t>
            </a:r>
            <a:r>
              <a:rPr lang="en-US" baseline="0" dirty="0" smtClean="0"/>
              <a:t> is familiar with the child, child strengths, stressors, the family and his support structure. We evaluate children  in the Emergency room but it is certainly not a familiar environment. Not for the child and not for the doctors who know nothing about their real life. </a:t>
            </a:r>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study is titled …</a:t>
            </a:r>
          </a:p>
          <a:p>
            <a:r>
              <a:rPr lang="en-US" baseline="0" dirty="0" smtClean="0"/>
              <a:t>It’s a look at the children referred from school from the vantage point of the emergency room. </a:t>
            </a:r>
          </a:p>
          <a:p>
            <a:r>
              <a:rPr lang="en-US" baseline="0" dirty="0" smtClean="0"/>
              <a:t>In a hospital in Newark NJ, in a 1-year period, there were 551 children evaluated by the psychiatry service; 44%, nearly half either came directly from school, or were brought in at school’s request.</a:t>
            </a:r>
          </a:p>
          <a:p>
            <a:r>
              <a:rPr lang="en-US" baseline="0" dirty="0" smtClean="0"/>
              <a:t>Some schools in NJ had tried to different brief evaluations or screens by a school employee, either a nurse, or school counselor.</a:t>
            </a:r>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Inappropriate ER</a:t>
            </a:r>
            <a:r>
              <a:rPr lang="en-US" baseline="0" dirty="0" smtClean="0"/>
              <a:t> referrals were cut in half.</a:t>
            </a:r>
          </a:p>
          <a:p>
            <a:r>
              <a:rPr lang="en-US" baseline="0" dirty="0" smtClean="0"/>
              <a:t>Most of the children who were referred with a completed School Evaluation, actually needed to be in the emergency room.</a:t>
            </a:r>
          </a:p>
          <a:p>
            <a:r>
              <a:rPr lang="en-US" baseline="0" dirty="0" smtClean="0"/>
              <a:t>We are not asking schools to make a definitive decision about whether the child needs emergency psychiatric evaluation or not. We are encouraging you to have a consistent brief evaluation in stead of a zero-tolerance knee jerk reaction</a:t>
            </a:r>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goal of this talk to provide structure</a:t>
            </a:r>
            <a:r>
              <a:rPr lang="en-US" baseline="0" dirty="0" smtClean="0"/>
              <a:t> and direction to a chaotic and stressful situation – because it strains the school’s resources, and also scary, because it involves the well-being of children.</a:t>
            </a:r>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comes</a:t>
            </a:r>
            <a:r>
              <a:rPr lang="en-US" baseline="0" dirty="0" smtClean="0"/>
              <a:t> first, and this a short list that tries to capture all the relevant events that we are discussing.</a:t>
            </a:r>
          </a:p>
          <a:p>
            <a:r>
              <a:rPr lang="en-US" baseline="0" dirty="0" smtClean="0"/>
              <a:t>We will talk about all of these when we are discussing </a:t>
            </a:r>
            <a:r>
              <a:rPr lang="en-US" baseline="0" dirty="0" err="1" smtClean="0"/>
              <a:t>Assement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t>
            </a:r>
            <a:r>
              <a:rPr lang="en-US" smtClean="0"/>
              <a:t>will spend most </a:t>
            </a:r>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Children act out when their stressors overwhelm their resources, including their own capacity to cope.</a:t>
            </a:r>
            <a:endParaRPr lang="en-US" dirty="0"/>
          </a:p>
        </p:txBody>
      </p:sp>
      <p:sp>
        <p:nvSpPr>
          <p:cNvPr id="4" name="Slide Number Placeholder 3"/>
          <p:cNvSpPr>
            <a:spLocks noGrp="1"/>
          </p:cNvSpPr>
          <p:nvPr>
            <p:ph type="sldNum" sz="quarter" idx="10"/>
          </p:nvPr>
        </p:nvSpPr>
        <p:spPr/>
        <p:txBody>
          <a:bodyPr/>
          <a:lstStyle/>
          <a:p>
            <a:fld id="{F4C22F20-EC9C-48FF-8481-F9523BAD72F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2195513" y="3803650"/>
            <a:ext cx="6697662" cy="893763"/>
          </a:xfrm>
        </p:spPr>
        <p:txBody>
          <a:bodyPr/>
          <a:lstStyle>
            <a:lvl1pPr>
              <a:defRPr sz="3200"/>
            </a:lvl1pPr>
          </a:lstStyle>
          <a:p>
            <a:r>
              <a:rPr lang="en-US"/>
              <a:t>Click to edit Master title style</a:t>
            </a:r>
          </a:p>
        </p:txBody>
      </p:sp>
      <p:sp>
        <p:nvSpPr>
          <p:cNvPr id="20483" name="Rectangle 3"/>
          <p:cNvSpPr>
            <a:spLocks noGrp="1" noChangeArrowheads="1"/>
          </p:cNvSpPr>
          <p:nvPr>
            <p:ph type="subTitle" idx="1"/>
          </p:nvPr>
        </p:nvSpPr>
        <p:spPr>
          <a:xfrm>
            <a:off x="2195513" y="4595813"/>
            <a:ext cx="6697662" cy="561975"/>
          </a:xfrm>
        </p:spPr>
        <p:txBody>
          <a:bodyPr/>
          <a:lstStyle>
            <a:lvl1pPr marL="0" indent="0" algn="r">
              <a:buFontTx/>
              <a:buNone/>
              <a:defRPr sz="2400" b="1">
                <a:solidFill>
                  <a:schemeClr val="bg2"/>
                </a:solidFill>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0075" y="617538"/>
            <a:ext cx="1943100" cy="5764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16013" y="617538"/>
            <a:ext cx="5681662" cy="5764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chemeClr val="accent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6013" y="1412875"/>
            <a:ext cx="3811587"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0000" y="1412875"/>
            <a:ext cx="3813175"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1979613" y="617538"/>
            <a:ext cx="6840537"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Rectangle 3"/>
          <p:cNvSpPr>
            <a:spLocks noGrp="1" noChangeArrowheads="1"/>
          </p:cNvSpPr>
          <p:nvPr>
            <p:ph type="body" idx="1"/>
          </p:nvPr>
        </p:nvSpPr>
        <p:spPr bwMode="auto">
          <a:xfrm>
            <a:off x="1116013" y="1412875"/>
            <a:ext cx="7777162" cy="4968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ransition/>
  <p:txStyles>
    <p:titleStyle>
      <a:lvl1pPr algn="r" rtl="0" fontAlgn="base">
        <a:spcBef>
          <a:spcPct val="0"/>
        </a:spcBef>
        <a:spcAft>
          <a:spcPct val="0"/>
        </a:spcAft>
        <a:defRPr sz="3600" b="1">
          <a:solidFill>
            <a:schemeClr val="bg2"/>
          </a:solidFill>
          <a:latin typeface="+mj-lt"/>
          <a:ea typeface="+mj-ea"/>
          <a:cs typeface="+mj-cs"/>
        </a:defRPr>
      </a:lvl1pPr>
      <a:lvl2pPr algn="r" rtl="0" fontAlgn="base">
        <a:spcBef>
          <a:spcPct val="0"/>
        </a:spcBef>
        <a:spcAft>
          <a:spcPct val="0"/>
        </a:spcAft>
        <a:defRPr sz="3600" b="1">
          <a:solidFill>
            <a:schemeClr val="bg2"/>
          </a:solidFill>
          <a:latin typeface="Arial" charset="0"/>
        </a:defRPr>
      </a:lvl2pPr>
      <a:lvl3pPr algn="r" rtl="0" fontAlgn="base">
        <a:spcBef>
          <a:spcPct val="0"/>
        </a:spcBef>
        <a:spcAft>
          <a:spcPct val="0"/>
        </a:spcAft>
        <a:defRPr sz="3600" b="1">
          <a:solidFill>
            <a:schemeClr val="bg2"/>
          </a:solidFill>
          <a:latin typeface="Arial" charset="0"/>
        </a:defRPr>
      </a:lvl3pPr>
      <a:lvl4pPr algn="r" rtl="0" fontAlgn="base">
        <a:spcBef>
          <a:spcPct val="0"/>
        </a:spcBef>
        <a:spcAft>
          <a:spcPct val="0"/>
        </a:spcAft>
        <a:defRPr sz="3600" b="1">
          <a:solidFill>
            <a:schemeClr val="bg2"/>
          </a:solidFill>
          <a:latin typeface="Arial" charset="0"/>
        </a:defRPr>
      </a:lvl4pPr>
      <a:lvl5pPr algn="r" rtl="0" fontAlgn="base">
        <a:spcBef>
          <a:spcPct val="0"/>
        </a:spcBef>
        <a:spcAft>
          <a:spcPct val="0"/>
        </a:spcAft>
        <a:defRPr sz="3600" b="1">
          <a:solidFill>
            <a:schemeClr val="bg2"/>
          </a:solidFill>
          <a:latin typeface="Arial" charset="0"/>
        </a:defRPr>
      </a:lvl5pPr>
      <a:lvl6pPr marL="457200" algn="r" rtl="0" fontAlgn="base">
        <a:spcBef>
          <a:spcPct val="0"/>
        </a:spcBef>
        <a:spcAft>
          <a:spcPct val="0"/>
        </a:spcAft>
        <a:defRPr sz="3600" b="1">
          <a:solidFill>
            <a:schemeClr val="bg2"/>
          </a:solidFill>
          <a:latin typeface="Arial" charset="0"/>
        </a:defRPr>
      </a:lvl6pPr>
      <a:lvl7pPr marL="914400" algn="r" rtl="0" fontAlgn="base">
        <a:spcBef>
          <a:spcPct val="0"/>
        </a:spcBef>
        <a:spcAft>
          <a:spcPct val="0"/>
        </a:spcAft>
        <a:defRPr sz="3600" b="1">
          <a:solidFill>
            <a:schemeClr val="bg2"/>
          </a:solidFill>
          <a:latin typeface="Arial" charset="0"/>
        </a:defRPr>
      </a:lvl7pPr>
      <a:lvl8pPr marL="1371600" algn="r" rtl="0" fontAlgn="base">
        <a:spcBef>
          <a:spcPct val="0"/>
        </a:spcBef>
        <a:spcAft>
          <a:spcPct val="0"/>
        </a:spcAft>
        <a:defRPr sz="3600" b="1">
          <a:solidFill>
            <a:schemeClr val="bg2"/>
          </a:solidFill>
          <a:latin typeface="Arial" charset="0"/>
        </a:defRPr>
      </a:lvl8pPr>
      <a:lvl9pPr marL="1828800" algn="r" rtl="0" fontAlgn="base">
        <a:spcBef>
          <a:spcPct val="0"/>
        </a:spcBef>
        <a:spcAft>
          <a:spcPct val="0"/>
        </a:spcAft>
        <a:defRPr sz="3600" b="1">
          <a:solidFill>
            <a:schemeClr val="bg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b="1">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657600" y="3429000"/>
            <a:ext cx="5029200" cy="1524000"/>
          </a:xfrm>
        </p:spPr>
        <p:txBody>
          <a:bodyPr/>
          <a:lstStyle/>
          <a:p>
            <a:r>
              <a:rPr lang="en-US" dirty="0" smtClean="0"/>
              <a:t>Risk assessment and triage of children in school setting</a:t>
            </a:r>
            <a:endParaRPr lang="en-US" b="0" dirty="0"/>
          </a:p>
        </p:txBody>
      </p:sp>
      <p:sp>
        <p:nvSpPr>
          <p:cNvPr id="2051" name="Rectangle 3"/>
          <p:cNvSpPr>
            <a:spLocks noGrp="1" noChangeArrowheads="1"/>
          </p:cNvSpPr>
          <p:nvPr>
            <p:ph type="subTitle" idx="1"/>
          </p:nvPr>
        </p:nvSpPr>
        <p:spPr>
          <a:xfrm>
            <a:off x="5638800" y="5410200"/>
            <a:ext cx="2971800" cy="990600"/>
          </a:xfrm>
        </p:spPr>
        <p:txBody>
          <a:bodyPr/>
          <a:lstStyle/>
          <a:p>
            <a:r>
              <a:rPr lang="en-US" sz="1800" b="0" dirty="0">
                <a:solidFill>
                  <a:schemeClr val="tx1"/>
                </a:solidFill>
              </a:rPr>
              <a:t>Eugene </a:t>
            </a:r>
            <a:r>
              <a:rPr lang="en-US" sz="1800" b="0" dirty="0" err="1">
                <a:solidFill>
                  <a:schemeClr val="tx1"/>
                </a:solidFill>
              </a:rPr>
              <a:t>Grudnikoff</a:t>
            </a:r>
            <a:r>
              <a:rPr lang="en-US" sz="1800" b="0" dirty="0">
                <a:solidFill>
                  <a:schemeClr val="tx1"/>
                </a:solidFill>
              </a:rPr>
              <a:t> MD</a:t>
            </a:r>
          </a:p>
          <a:p>
            <a:r>
              <a:rPr lang="en-US" sz="1800" b="0" dirty="0" smtClean="0">
                <a:solidFill>
                  <a:schemeClr val="tx1"/>
                </a:solidFill>
              </a:rPr>
              <a:t>Nov. 2, 2015</a:t>
            </a:r>
          </a:p>
          <a:p>
            <a:r>
              <a:rPr lang="en-US" sz="1800" b="0" dirty="0" smtClean="0">
                <a:solidFill>
                  <a:schemeClr val="tx1"/>
                </a:solidFill>
              </a:rPr>
              <a:t>egrudnikof@nshs.edu</a:t>
            </a:r>
            <a:endParaRPr lang="en-US" sz="1800" b="0" dirty="0">
              <a:solidFill>
                <a:schemeClr val="tx1"/>
              </a:solidFill>
            </a:endParaRPr>
          </a:p>
        </p:txBody>
      </p:sp>
      <p:pic>
        <p:nvPicPr>
          <p:cNvPr id="44034" name="Picture 2" descr="http://postpartumny.org/wp-content/uploads/2015/06/nslijso-logo-summergala-event-sponsor-i.png"/>
          <p:cNvPicPr>
            <a:picLocks noChangeAspect="1" noChangeArrowheads="1"/>
          </p:cNvPicPr>
          <p:nvPr/>
        </p:nvPicPr>
        <p:blipFill>
          <a:blip r:embed="rId3" cstate="print"/>
          <a:srcRect/>
          <a:stretch>
            <a:fillRect/>
          </a:stretch>
        </p:blipFill>
        <p:spPr bwMode="auto">
          <a:xfrm>
            <a:off x="6248400" y="228600"/>
            <a:ext cx="2370664" cy="7620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3" y="304800"/>
            <a:ext cx="6840537" cy="990600"/>
          </a:xfrm>
        </p:spPr>
        <p:txBody>
          <a:bodyPr/>
          <a:lstStyle/>
          <a:p>
            <a:r>
              <a:rPr lang="en-US" dirty="0" smtClean="0"/>
              <a:t>Interventions</a:t>
            </a:r>
            <a:endParaRPr lang="en-US" dirty="0"/>
          </a:p>
        </p:txBody>
      </p:sp>
      <p:graphicFrame>
        <p:nvGraphicFramePr>
          <p:cNvPr id="4" name="Diagram 3"/>
          <p:cNvGraphicFramePr/>
          <p:nvPr/>
        </p:nvGraphicFramePr>
        <p:xfrm>
          <a:off x="152400" y="1397000"/>
          <a:ext cx="8991600" cy="477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Children Act Out</a:t>
            </a:r>
            <a:endParaRPr lang="en-US" dirty="0"/>
          </a:p>
        </p:txBody>
      </p:sp>
      <p:grpSp>
        <p:nvGrpSpPr>
          <p:cNvPr id="3" name="Group 4"/>
          <p:cNvGrpSpPr/>
          <p:nvPr/>
        </p:nvGrpSpPr>
        <p:grpSpPr>
          <a:xfrm>
            <a:off x="5257800" y="1371600"/>
            <a:ext cx="3429000" cy="914400"/>
            <a:chOff x="5076821" y="-92364"/>
            <a:chExt cx="2238378" cy="1108364"/>
          </a:xfrm>
        </p:grpSpPr>
        <p:sp>
          <p:nvSpPr>
            <p:cNvPr id="6" name="Rounded Rectangle 5"/>
            <p:cNvSpPr/>
            <p:nvPr/>
          </p:nvSpPr>
          <p:spPr>
            <a:xfrm>
              <a:off x="5076821" y="-92364"/>
              <a:ext cx="2238378" cy="1108364"/>
            </a:xfrm>
            <a:prstGeom prst="roundRect">
              <a:avLst>
                <a:gd name="adj" fmla="val 1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5106579" y="29758"/>
              <a:ext cx="2178862" cy="9564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800" b="1" kern="1200" dirty="0" smtClean="0"/>
                <a:t>Stressors/ Risks</a:t>
              </a:r>
              <a:endParaRPr lang="en-US" sz="2800" b="1" kern="1200" dirty="0"/>
            </a:p>
          </p:txBody>
        </p:sp>
      </p:grpSp>
      <p:grpSp>
        <p:nvGrpSpPr>
          <p:cNvPr id="4" name="Group 8"/>
          <p:cNvGrpSpPr/>
          <p:nvPr/>
        </p:nvGrpSpPr>
        <p:grpSpPr>
          <a:xfrm>
            <a:off x="609600" y="1371600"/>
            <a:ext cx="2971799" cy="914400"/>
            <a:chOff x="800105" y="0"/>
            <a:chExt cx="2228868" cy="1016000"/>
          </a:xfrm>
        </p:grpSpPr>
        <p:sp>
          <p:nvSpPr>
            <p:cNvPr id="10" name="Rounded Rectangle 9"/>
            <p:cNvSpPr/>
            <p:nvPr/>
          </p:nvSpPr>
          <p:spPr>
            <a:xfrm>
              <a:off x="800105" y="0"/>
              <a:ext cx="2114568" cy="1016000"/>
            </a:xfrm>
            <a:prstGeom prst="roundRect">
              <a:avLst>
                <a:gd name="adj" fmla="val 1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Rounded Rectangle 4"/>
            <p:cNvSpPr/>
            <p:nvPr/>
          </p:nvSpPr>
          <p:spPr>
            <a:xfrm>
              <a:off x="829862" y="29758"/>
              <a:ext cx="2199111" cy="9564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3000" b="1" kern="1200" dirty="0" smtClean="0"/>
                <a:t>Resources</a:t>
              </a:r>
              <a:endParaRPr lang="en-US" sz="3000" b="1" kern="1200" dirty="0"/>
            </a:p>
          </p:txBody>
        </p:sp>
      </p:grpSp>
      <p:sp>
        <p:nvSpPr>
          <p:cNvPr id="12" name="Isosceles Triangle 11"/>
          <p:cNvSpPr/>
          <p:nvPr/>
        </p:nvSpPr>
        <p:spPr>
          <a:xfrm>
            <a:off x="4114800" y="5867400"/>
            <a:ext cx="685800" cy="762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300193">
            <a:off x="826186" y="5411969"/>
            <a:ext cx="7360428" cy="440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316869">
            <a:off x="947182" y="4246212"/>
            <a:ext cx="2186023" cy="8131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Child’s Strengths</a:t>
            </a:r>
            <a:endParaRPr lang="en-US" sz="1600" b="1" dirty="0"/>
          </a:p>
        </p:txBody>
      </p:sp>
      <p:sp>
        <p:nvSpPr>
          <p:cNvPr id="15" name="Rounded Rectangle 14"/>
          <p:cNvSpPr/>
          <p:nvPr/>
        </p:nvSpPr>
        <p:spPr>
          <a:xfrm rot="316869">
            <a:off x="6165867" y="4879103"/>
            <a:ext cx="2012211" cy="682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Anxiety</a:t>
            </a:r>
            <a:endParaRPr lang="en-US" sz="2000" b="1" dirty="0"/>
          </a:p>
        </p:txBody>
      </p:sp>
      <p:sp>
        <p:nvSpPr>
          <p:cNvPr id="16" name="Rounded Rectangle 15"/>
          <p:cNvSpPr/>
          <p:nvPr/>
        </p:nvSpPr>
        <p:spPr>
          <a:xfrm rot="316869">
            <a:off x="1013628" y="3587589"/>
            <a:ext cx="1889530" cy="5875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Parents</a:t>
            </a:r>
            <a:endParaRPr lang="en-US" b="1" dirty="0"/>
          </a:p>
        </p:txBody>
      </p:sp>
      <p:sp>
        <p:nvSpPr>
          <p:cNvPr id="17" name="Rounded Rectangle 16"/>
          <p:cNvSpPr/>
          <p:nvPr/>
        </p:nvSpPr>
        <p:spPr>
          <a:xfrm rot="316869">
            <a:off x="6477836" y="3271012"/>
            <a:ext cx="1772951" cy="684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Bullying</a:t>
            </a:r>
          </a:p>
        </p:txBody>
      </p:sp>
      <p:sp>
        <p:nvSpPr>
          <p:cNvPr id="18" name="Rounded Rectangle 17"/>
          <p:cNvSpPr/>
          <p:nvPr/>
        </p:nvSpPr>
        <p:spPr>
          <a:xfrm rot="316869">
            <a:off x="6355121" y="4046220"/>
            <a:ext cx="1855840" cy="7487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Academic stress</a:t>
            </a:r>
          </a:p>
        </p:txBody>
      </p:sp>
      <p:sp>
        <p:nvSpPr>
          <p:cNvPr id="19" name="Rounded Rectangle 18"/>
          <p:cNvSpPr/>
          <p:nvPr/>
        </p:nvSpPr>
        <p:spPr>
          <a:xfrm rot="316869">
            <a:off x="1089829" y="2905112"/>
            <a:ext cx="1889530" cy="5875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School</a:t>
            </a:r>
            <a:endParaRPr lang="en-US" sz="16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ox(in)">
                                      <p:cBhvr>
                                        <p:cTn id="10" dur="500"/>
                                        <p:tgtEl>
                                          <p:spTgt spid="1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ox(in)">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ox(in)">
                                      <p:cBhvr>
                                        <p:cTn id="18" dur="500"/>
                                        <p:tgtEl>
                                          <p:spTgt spid="16"/>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ox(in)">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ox(in)">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an Assessment</a:t>
            </a:r>
            <a:endParaRPr lang="en-US" dirty="0"/>
          </a:p>
        </p:txBody>
      </p:sp>
      <p:sp>
        <p:nvSpPr>
          <p:cNvPr id="3" name="Content Placeholder 2"/>
          <p:cNvSpPr>
            <a:spLocks noGrp="1"/>
          </p:cNvSpPr>
          <p:nvPr>
            <p:ph idx="4294967295"/>
          </p:nvPr>
        </p:nvSpPr>
        <p:spPr>
          <a:xfrm>
            <a:off x="2971800" y="2362200"/>
            <a:ext cx="6172200" cy="2895600"/>
          </a:xfrm>
        </p:spPr>
        <p:txBody>
          <a:bodyPr/>
          <a:lstStyle/>
          <a:p>
            <a:r>
              <a:rPr lang="en-US" sz="3200" dirty="0" smtClean="0"/>
              <a:t>Offer support</a:t>
            </a:r>
          </a:p>
          <a:p>
            <a:endParaRPr lang="en-US" sz="3200" dirty="0" smtClean="0"/>
          </a:p>
          <a:p>
            <a:r>
              <a:rPr lang="en-US" sz="3200" dirty="0" smtClean="0"/>
              <a:t>Establishing rapport and trust</a:t>
            </a:r>
          </a:p>
          <a:p>
            <a:endParaRPr lang="en-US" sz="3200" dirty="0" smtClean="0"/>
          </a:p>
          <a:p>
            <a:r>
              <a:rPr lang="en-US" sz="3200" dirty="0" smtClean="0"/>
              <a:t>Engage the child</a:t>
            </a:r>
          </a:p>
          <a:p>
            <a:endParaRPr lang="en-US" dirty="0"/>
          </a:p>
        </p:txBody>
      </p:sp>
      <p:grpSp>
        <p:nvGrpSpPr>
          <p:cNvPr id="4" name="Group 3"/>
          <p:cNvGrpSpPr/>
          <p:nvPr/>
        </p:nvGrpSpPr>
        <p:grpSpPr>
          <a:xfrm>
            <a:off x="152400" y="152400"/>
            <a:ext cx="2689255" cy="2235194"/>
            <a:chOff x="3066225" y="1270002"/>
            <a:chExt cx="2689255" cy="2235194"/>
          </a:xfrm>
          <a:scene3d>
            <a:camera prst="orthographicFront"/>
            <a:lightRig rig="flat" dir="t"/>
          </a:scene3d>
        </p:grpSpPr>
        <p:sp>
          <p:nvSpPr>
            <p:cNvPr id="5" name="Rounded Rectangle 4"/>
            <p:cNvSpPr/>
            <p:nvPr/>
          </p:nvSpPr>
          <p:spPr>
            <a:xfrm>
              <a:off x="3066225" y="1270002"/>
              <a:ext cx="2689255" cy="2235194"/>
            </a:xfrm>
            <a:prstGeom prst="roundRect">
              <a:avLst/>
            </a:prstGeom>
            <a:sp3d prstMaterial="dkEdge">
              <a:bevelT w="8200" h="38100"/>
            </a:sp3d>
          </p:spPr>
          <p:style>
            <a:lnRef idx="3">
              <a:schemeClr val="lt1"/>
            </a:lnRef>
            <a:fillRef idx="1">
              <a:schemeClr val="dk1"/>
            </a:fillRef>
            <a:effectRef idx="1">
              <a:schemeClr val="dk1"/>
            </a:effectRef>
            <a:fontRef idx="minor">
              <a:schemeClr val="lt1"/>
            </a:fontRef>
          </p:style>
        </p:sp>
        <p:sp>
          <p:nvSpPr>
            <p:cNvPr id="6" name="Rounded Rectangle 4"/>
            <p:cNvSpPr/>
            <p:nvPr/>
          </p:nvSpPr>
          <p:spPr>
            <a:xfrm>
              <a:off x="3175338" y="1379115"/>
              <a:ext cx="2471029" cy="201696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smtClean="0"/>
                <a:t>Assessment</a:t>
              </a:r>
              <a:endParaRPr lang="en-US" sz="2800" kern="1200" dirty="0"/>
            </a:p>
            <a:p>
              <a:pPr marL="171450" lvl="1" indent="-171450" algn="l" defTabSz="800100">
                <a:lnSpc>
                  <a:spcPct val="114000"/>
                </a:lnSpc>
                <a:spcBef>
                  <a:spcPct val="0"/>
                </a:spcBef>
                <a:spcAft>
                  <a:spcPts val="300"/>
                </a:spcAft>
                <a:buChar char="••"/>
              </a:pPr>
              <a:r>
                <a:rPr lang="en-US" sz="1800" b="1" kern="1200" dirty="0" smtClean="0">
                  <a:solidFill>
                    <a:schemeClr val="accent2">
                      <a:lumMod val="60000"/>
                      <a:lumOff val="40000"/>
                    </a:schemeClr>
                  </a:solidFill>
                </a:rPr>
                <a:t>Support and trust</a:t>
              </a:r>
              <a:endParaRPr lang="en-US" sz="1800" b="1" kern="1200" dirty="0">
                <a:solidFill>
                  <a:schemeClr val="accent2">
                    <a:lumMod val="60000"/>
                    <a:lumOff val="40000"/>
                  </a:schemeClr>
                </a:solidFill>
              </a:endParaRPr>
            </a:p>
            <a:p>
              <a:pPr marL="171450" lvl="1" indent="-171450" algn="l" defTabSz="800100">
                <a:lnSpc>
                  <a:spcPct val="114000"/>
                </a:lnSpc>
                <a:spcBef>
                  <a:spcPct val="0"/>
                </a:spcBef>
                <a:spcAft>
                  <a:spcPts val="300"/>
                </a:spcAft>
                <a:buChar char="••"/>
              </a:pPr>
              <a:r>
                <a:rPr lang="en-US" sz="1800" b="1" kern="1200" dirty="0" smtClean="0"/>
                <a:t>Assess behavior</a:t>
              </a:r>
              <a:endParaRPr lang="en-US" sz="1800" kern="1200" dirty="0"/>
            </a:p>
            <a:p>
              <a:pPr marL="171450" lvl="1" indent="-171450" algn="l" defTabSz="800100">
                <a:lnSpc>
                  <a:spcPct val="114000"/>
                </a:lnSpc>
                <a:spcBef>
                  <a:spcPct val="0"/>
                </a:spcBef>
                <a:spcAft>
                  <a:spcPts val="300"/>
                </a:spcAft>
                <a:buChar char="••"/>
              </a:pPr>
              <a:r>
                <a:rPr lang="en-US" sz="1800" b="1" kern="1200" dirty="0" smtClean="0"/>
                <a:t>Assess resources</a:t>
              </a:r>
              <a:endParaRPr lang="en-US" sz="1800" kern="1200" dirty="0"/>
            </a:p>
            <a:p>
              <a:pPr marL="171450" lvl="1" indent="-171450" algn="l" defTabSz="800100">
                <a:lnSpc>
                  <a:spcPct val="114000"/>
                </a:lnSpc>
                <a:spcBef>
                  <a:spcPct val="0"/>
                </a:spcBef>
                <a:spcAft>
                  <a:spcPts val="300"/>
                </a:spcAft>
                <a:buChar char="••"/>
              </a:pPr>
              <a:r>
                <a:rPr lang="en-US" sz="1800" b="1" kern="1200" dirty="0" smtClean="0"/>
                <a:t>Assess risk</a:t>
              </a:r>
              <a:endParaRPr lang="en-US" sz="1800" kern="1200" dirty="0"/>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762000" y="1412875"/>
            <a:ext cx="8382000" cy="5140325"/>
          </a:xfrm>
        </p:spPr>
        <p:txBody>
          <a:bodyPr/>
          <a:lstStyle/>
          <a:p>
            <a:pPr>
              <a:lnSpc>
                <a:spcPct val="114000"/>
              </a:lnSpc>
              <a:spcBef>
                <a:spcPts val="700"/>
              </a:spcBef>
            </a:pPr>
            <a:r>
              <a:rPr lang="en-US" dirty="0" smtClean="0"/>
              <a:t>7-y.o. in cafeteria:</a:t>
            </a:r>
          </a:p>
          <a:p>
            <a:pPr lvl="1">
              <a:lnSpc>
                <a:spcPct val="114000"/>
              </a:lnSpc>
              <a:spcBef>
                <a:spcPts val="700"/>
              </a:spcBef>
            </a:pPr>
            <a:r>
              <a:rPr lang="en-US" dirty="0" smtClean="0"/>
              <a:t>“I’m so hungry, I could die.”</a:t>
            </a:r>
          </a:p>
          <a:p>
            <a:pPr>
              <a:lnSpc>
                <a:spcPct val="114000"/>
              </a:lnSpc>
              <a:spcBef>
                <a:spcPts val="700"/>
              </a:spcBef>
            </a:pPr>
            <a:r>
              <a:rPr lang="en-US" dirty="0" smtClean="0"/>
              <a:t>14-y.o. teen comes to school with superficial cuts</a:t>
            </a:r>
          </a:p>
          <a:p>
            <a:pPr lvl="1">
              <a:lnSpc>
                <a:spcPct val="114000"/>
              </a:lnSpc>
              <a:spcBef>
                <a:spcPts val="700"/>
              </a:spcBef>
            </a:pPr>
            <a:r>
              <a:rPr lang="en-US" dirty="0" smtClean="0"/>
              <a:t>“I was feeling alone after fight with boyfriend…”</a:t>
            </a:r>
          </a:p>
          <a:p>
            <a:pPr>
              <a:lnSpc>
                <a:spcPct val="114000"/>
              </a:lnSpc>
              <a:spcBef>
                <a:spcPts val="700"/>
              </a:spcBef>
            </a:pPr>
            <a:r>
              <a:rPr lang="en-US" dirty="0" smtClean="0"/>
              <a:t>17-y.o. who tells nurse he took 4 Benadryl</a:t>
            </a:r>
          </a:p>
          <a:p>
            <a:pPr lvl="1">
              <a:lnSpc>
                <a:spcPct val="114000"/>
              </a:lnSpc>
              <a:spcBef>
                <a:spcPts val="700"/>
              </a:spcBef>
            </a:pPr>
            <a:r>
              <a:rPr lang="en-US" dirty="0" smtClean="0"/>
              <a:t>“Mom was yelling at me about grades, and I just wanted to go to sleep and forget about it all ...”</a:t>
            </a:r>
          </a:p>
          <a:p>
            <a:pPr>
              <a:lnSpc>
                <a:spcPct val="114000"/>
              </a:lnSpc>
              <a:spcBef>
                <a:spcPts val="700"/>
              </a:spcBef>
            </a:pPr>
            <a:r>
              <a:rPr lang="en-US" dirty="0" smtClean="0"/>
              <a:t>13-y.o. who tells teacher he wants to die </a:t>
            </a:r>
          </a:p>
          <a:p>
            <a:pPr lvl="1">
              <a:lnSpc>
                <a:spcPct val="114000"/>
              </a:lnSpc>
              <a:spcBef>
                <a:spcPts val="700"/>
              </a:spcBef>
            </a:pPr>
            <a:r>
              <a:rPr lang="en-US" dirty="0" smtClean="0"/>
              <a:t>“I often feel that I will kill myself before I’m 18.”</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ox(in)">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ox(in)">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ox(in)">
                                      <p:cBhvr>
                                        <p:cTn id="23" dur="500"/>
                                        <p:tgtEl>
                                          <p:spTgt spid="3">
                                            <p:txEl>
                                              <p:pRg st="6" end="6"/>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ox(in)">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5772150" cy="1524000"/>
          </a:xfrm>
        </p:spPr>
        <p:txBody>
          <a:bodyPr/>
          <a:lstStyle/>
          <a:p>
            <a:r>
              <a:rPr lang="en-US" sz="2800" dirty="0" smtClean="0"/>
              <a:t>Assessing suicidal thoughts, behaviors, and self- injury </a:t>
            </a:r>
            <a:endParaRPr lang="en-US" sz="2800" dirty="0"/>
          </a:p>
        </p:txBody>
      </p:sp>
      <p:grpSp>
        <p:nvGrpSpPr>
          <p:cNvPr id="3" name="Group 2"/>
          <p:cNvGrpSpPr/>
          <p:nvPr/>
        </p:nvGrpSpPr>
        <p:grpSpPr>
          <a:xfrm>
            <a:off x="152401" y="152400"/>
            <a:ext cx="2514599" cy="2057400"/>
            <a:chOff x="3066225" y="1270002"/>
            <a:chExt cx="2689255" cy="2235194"/>
          </a:xfrm>
          <a:scene3d>
            <a:camera prst="orthographicFront"/>
            <a:lightRig rig="flat" dir="t"/>
          </a:scene3d>
        </p:grpSpPr>
        <p:sp>
          <p:nvSpPr>
            <p:cNvPr id="4" name="Rounded Rectangle 3"/>
            <p:cNvSpPr/>
            <p:nvPr/>
          </p:nvSpPr>
          <p:spPr>
            <a:xfrm>
              <a:off x="3066225" y="1270002"/>
              <a:ext cx="2689255" cy="2235194"/>
            </a:xfrm>
            <a:prstGeom prst="roundRect">
              <a:avLst/>
            </a:prstGeom>
            <a:sp3d prstMaterial="dkEdge">
              <a:bevelT w="8200" h="38100"/>
            </a:sp3d>
          </p:spPr>
          <p:style>
            <a:lnRef idx="3">
              <a:schemeClr val="lt1"/>
            </a:lnRef>
            <a:fillRef idx="1">
              <a:schemeClr val="dk1"/>
            </a:fillRef>
            <a:effectRef idx="1">
              <a:schemeClr val="dk1"/>
            </a:effectRef>
            <a:fontRef idx="minor">
              <a:schemeClr val="lt1"/>
            </a:fontRef>
          </p:style>
        </p:sp>
        <p:sp>
          <p:nvSpPr>
            <p:cNvPr id="5" name="Rounded Rectangle 4"/>
            <p:cNvSpPr/>
            <p:nvPr/>
          </p:nvSpPr>
          <p:spPr>
            <a:xfrm>
              <a:off x="3175338" y="1379115"/>
              <a:ext cx="2471029" cy="201696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400" kern="1200" dirty="0" smtClean="0"/>
                <a:t>Assessment</a:t>
              </a:r>
              <a:endParaRPr lang="en-US" sz="2400" kern="1200" dirty="0"/>
            </a:p>
            <a:p>
              <a:pPr marL="171450" lvl="1" indent="-171450" algn="l" defTabSz="800100">
                <a:lnSpc>
                  <a:spcPct val="114000"/>
                </a:lnSpc>
                <a:spcBef>
                  <a:spcPct val="0"/>
                </a:spcBef>
                <a:spcAft>
                  <a:spcPts val="300"/>
                </a:spcAft>
                <a:buChar char="••"/>
              </a:pPr>
              <a:r>
                <a:rPr lang="en-US" sz="1600" b="1" kern="1200" dirty="0" smtClean="0">
                  <a:solidFill>
                    <a:schemeClr val="accent3"/>
                  </a:solidFill>
                </a:rPr>
                <a:t>Support and trust</a:t>
              </a:r>
              <a:endParaRPr lang="en-US" sz="1600" b="1" kern="1200" dirty="0">
                <a:solidFill>
                  <a:schemeClr val="accent3"/>
                </a:solidFill>
              </a:endParaRPr>
            </a:p>
            <a:p>
              <a:pPr marL="171450" lvl="1" indent="-171450" algn="l" defTabSz="800100">
                <a:lnSpc>
                  <a:spcPct val="114000"/>
                </a:lnSpc>
                <a:spcBef>
                  <a:spcPct val="0"/>
                </a:spcBef>
                <a:spcAft>
                  <a:spcPts val="300"/>
                </a:spcAft>
                <a:buChar char="••"/>
              </a:pPr>
              <a:r>
                <a:rPr lang="en-US" sz="1600" b="1" kern="1200" dirty="0" smtClean="0">
                  <a:solidFill>
                    <a:schemeClr val="accent2">
                      <a:lumMod val="60000"/>
                      <a:lumOff val="40000"/>
                    </a:schemeClr>
                  </a:solidFill>
                </a:rPr>
                <a:t>Assess behavior</a:t>
              </a:r>
              <a:endParaRPr lang="en-US" sz="1600" kern="1200" dirty="0">
                <a:solidFill>
                  <a:schemeClr val="accent2">
                    <a:lumMod val="60000"/>
                    <a:lumOff val="40000"/>
                  </a:schemeClr>
                </a:solidFill>
              </a:endParaRPr>
            </a:p>
            <a:p>
              <a:pPr marL="171450" lvl="1" indent="-171450" algn="l" defTabSz="800100">
                <a:lnSpc>
                  <a:spcPct val="114000"/>
                </a:lnSpc>
                <a:spcBef>
                  <a:spcPct val="0"/>
                </a:spcBef>
                <a:spcAft>
                  <a:spcPts val="300"/>
                </a:spcAft>
                <a:buChar char="••"/>
              </a:pPr>
              <a:r>
                <a:rPr lang="en-US" sz="1600" b="1" kern="1200" dirty="0" smtClean="0"/>
                <a:t>Assess resources</a:t>
              </a:r>
              <a:endParaRPr lang="en-US" sz="1600" kern="1200" dirty="0"/>
            </a:p>
            <a:p>
              <a:pPr marL="171450" lvl="1" indent="-171450" algn="l" defTabSz="800100">
                <a:lnSpc>
                  <a:spcPct val="114000"/>
                </a:lnSpc>
                <a:spcBef>
                  <a:spcPct val="0"/>
                </a:spcBef>
                <a:spcAft>
                  <a:spcPts val="300"/>
                </a:spcAft>
                <a:buChar char="••"/>
              </a:pPr>
              <a:r>
                <a:rPr lang="en-US" sz="1600" b="1" kern="1200" dirty="0" smtClean="0"/>
                <a:t>Assess risk</a:t>
              </a:r>
              <a:endParaRPr lang="en-US" sz="1600" kern="1200" dirty="0"/>
            </a:p>
          </p:txBody>
        </p:sp>
      </p:grpSp>
      <p:sp>
        <p:nvSpPr>
          <p:cNvPr id="8" name="Content Placeholder 2"/>
          <p:cNvSpPr txBox="1">
            <a:spLocks/>
          </p:cNvSpPr>
          <p:nvPr/>
        </p:nvSpPr>
        <p:spPr bwMode="auto">
          <a:xfrm>
            <a:off x="2286000" y="2362200"/>
            <a:ext cx="6858000" cy="2438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kern="0" dirty="0" smtClean="0">
                <a:latin typeface="+mn-lt"/>
                <a:cs typeface="+mn-cs"/>
              </a:rPr>
              <a:t>Understand trigger</a:t>
            </a:r>
          </a:p>
          <a:p>
            <a:pPr marL="800100" lvl="1" indent="-342900">
              <a:spcBef>
                <a:spcPct val="20000"/>
              </a:spcBef>
              <a:buFontTx/>
              <a:buChar char="•"/>
            </a:pPr>
            <a:r>
              <a:rPr lang="en-US" sz="2400" kern="0" dirty="0" smtClean="0">
                <a:latin typeface="+mn-lt"/>
                <a:cs typeface="+mn-cs"/>
              </a:rPr>
              <a:t>Isolated vs. ongoing vs. developing event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kern="0" dirty="0" smtClean="0">
                <a:latin typeface="+mn-lt"/>
                <a:cs typeface="+mn-cs"/>
              </a:rPr>
              <a:t>Understand intent</a:t>
            </a:r>
          </a:p>
          <a:p>
            <a:pPr marL="800100" lvl="1" indent="-342900">
              <a:spcBef>
                <a:spcPct val="20000"/>
              </a:spcBef>
              <a:buFontTx/>
              <a:buChar char="•"/>
            </a:pPr>
            <a:r>
              <a:rPr lang="en-US" sz="2400" kern="0" dirty="0" smtClean="0"/>
              <a:t>Suicidal / unsure vs. non-suicidal</a:t>
            </a:r>
            <a:endParaRPr lang="en-US" sz="2400" kern="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kern="0" dirty="0" smtClean="0">
                <a:latin typeface="+mn-lt"/>
                <a:cs typeface="+mn-cs"/>
              </a:rPr>
              <a:t>Understand suicidal behavior</a:t>
            </a:r>
          </a:p>
          <a:p>
            <a:pPr marL="800100" lvl="1" indent="-342900">
              <a:spcBef>
                <a:spcPct val="20000"/>
              </a:spcBef>
              <a:buFontTx/>
              <a:buChar char="•"/>
            </a:pPr>
            <a:r>
              <a:rPr lang="en-US" sz="2400" kern="0" dirty="0" smtClean="0">
                <a:latin typeface="+mn-lt"/>
                <a:cs typeface="+mn-cs"/>
              </a:rPr>
              <a:t>Impulsive vs. planned</a:t>
            </a:r>
          </a:p>
          <a:p>
            <a:pPr marL="800100" lvl="1" indent="-342900">
              <a:spcBef>
                <a:spcPct val="20000"/>
              </a:spcBef>
              <a:buFontTx/>
              <a:buChar char="•"/>
            </a:pPr>
            <a:r>
              <a:rPr lang="en-US" sz="2400" kern="0" dirty="0" smtClean="0">
                <a:latin typeface="+mn-lt"/>
                <a:cs typeface="+mn-cs"/>
              </a:rPr>
              <a:t>Seek help vs. avoid discovery</a:t>
            </a:r>
          </a:p>
          <a:p>
            <a:pPr marL="800100" lvl="1" indent="-342900">
              <a:spcBef>
                <a:spcPct val="20000"/>
              </a:spcBef>
              <a:buFontTx/>
              <a:buChar char="•"/>
            </a:pPr>
            <a:r>
              <a:rPr lang="en-US" sz="2400" kern="0" dirty="0" smtClean="0">
                <a:latin typeface="+mn-lt"/>
                <a:cs typeface="+mn-cs"/>
              </a:rPr>
              <a:t>Low lethality vs. highly lethal</a:t>
            </a:r>
          </a:p>
          <a:p>
            <a:pPr marL="800100" lvl="1" indent="-342900">
              <a:spcBef>
                <a:spcPct val="20000"/>
              </a:spcBef>
              <a:buFontTx/>
              <a:buChar char="•"/>
            </a:pPr>
            <a:endParaRPr lang="en-US" sz="2400" kern="0" dirty="0" smtClean="0">
              <a:latin typeface="+mn-lt"/>
              <a:cs typeface="+mn-cs"/>
            </a:endParaRPr>
          </a:p>
          <a:p>
            <a:pPr marL="800100" lvl="1" indent="-342900">
              <a:spcBef>
                <a:spcPct val="20000"/>
              </a:spcBef>
              <a:buFontTx/>
              <a:buChar char="•"/>
            </a:pPr>
            <a:endParaRPr lang="en-US" sz="2800" kern="0" dirty="0" smtClean="0">
              <a:latin typeface="+mn-lt"/>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5772150" cy="1524000"/>
          </a:xfrm>
        </p:spPr>
        <p:txBody>
          <a:bodyPr/>
          <a:lstStyle/>
          <a:p>
            <a:r>
              <a:rPr lang="en-US" sz="2800" dirty="0" smtClean="0"/>
              <a:t>Assessing suicidal thoughts, behaviors, and self- injury </a:t>
            </a:r>
            <a:endParaRPr lang="en-US" sz="2800" dirty="0"/>
          </a:p>
        </p:txBody>
      </p:sp>
      <p:grpSp>
        <p:nvGrpSpPr>
          <p:cNvPr id="3" name="Group 2"/>
          <p:cNvGrpSpPr/>
          <p:nvPr/>
        </p:nvGrpSpPr>
        <p:grpSpPr>
          <a:xfrm>
            <a:off x="152401" y="152400"/>
            <a:ext cx="2514599" cy="2057400"/>
            <a:chOff x="3066225" y="1270002"/>
            <a:chExt cx="2689255" cy="2235194"/>
          </a:xfrm>
          <a:scene3d>
            <a:camera prst="orthographicFront"/>
            <a:lightRig rig="flat" dir="t"/>
          </a:scene3d>
        </p:grpSpPr>
        <p:sp>
          <p:nvSpPr>
            <p:cNvPr id="4" name="Rounded Rectangle 3"/>
            <p:cNvSpPr/>
            <p:nvPr/>
          </p:nvSpPr>
          <p:spPr>
            <a:xfrm>
              <a:off x="3066225" y="1270002"/>
              <a:ext cx="2689255" cy="2235194"/>
            </a:xfrm>
            <a:prstGeom prst="roundRect">
              <a:avLst/>
            </a:prstGeom>
            <a:sp3d prstMaterial="dkEdge">
              <a:bevelT w="8200" h="38100"/>
            </a:sp3d>
          </p:spPr>
          <p:style>
            <a:lnRef idx="3">
              <a:schemeClr val="lt1"/>
            </a:lnRef>
            <a:fillRef idx="1">
              <a:schemeClr val="dk1"/>
            </a:fillRef>
            <a:effectRef idx="1">
              <a:schemeClr val="dk1"/>
            </a:effectRef>
            <a:fontRef idx="minor">
              <a:schemeClr val="lt1"/>
            </a:fontRef>
          </p:style>
        </p:sp>
        <p:sp>
          <p:nvSpPr>
            <p:cNvPr id="5" name="Rounded Rectangle 4"/>
            <p:cNvSpPr/>
            <p:nvPr/>
          </p:nvSpPr>
          <p:spPr>
            <a:xfrm>
              <a:off x="3175338" y="1379115"/>
              <a:ext cx="2471029" cy="201696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400" kern="1200" dirty="0" smtClean="0"/>
                <a:t>Assessment</a:t>
              </a:r>
              <a:endParaRPr lang="en-US" sz="2400" kern="1200" dirty="0"/>
            </a:p>
            <a:p>
              <a:pPr marL="171450" lvl="1" indent="-171450" algn="l" defTabSz="800100">
                <a:lnSpc>
                  <a:spcPct val="114000"/>
                </a:lnSpc>
                <a:spcBef>
                  <a:spcPct val="0"/>
                </a:spcBef>
                <a:spcAft>
                  <a:spcPts val="300"/>
                </a:spcAft>
                <a:buChar char="••"/>
              </a:pPr>
              <a:r>
                <a:rPr lang="en-US" sz="1600" b="1" kern="1200" dirty="0" smtClean="0">
                  <a:solidFill>
                    <a:schemeClr val="accent3"/>
                  </a:solidFill>
                </a:rPr>
                <a:t>Support and trust</a:t>
              </a:r>
              <a:endParaRPr lang="en-US" sz="1600" b="1" kern="1200" dirty="0">
                <a:solidFill>
                  <a:schemeClr val="accent3"/>
                </a:solidFill>
              </a:endParaRPr>
            </a:p>
            <a:p>
              <a:pPr marL="171450" lvl="1" indent="-171450" algn="l" defTabSz="800100">
                <a:lnSpc>
                  <a:spcPct val="114000"/>
                </a:lnSpc>
                <a:spcBef>
                  <a:spcPct val="0"/>
                </a:spcBef>
                <a:spcAft>
                  <a:spcPts val="300"/>
                </a:spcAft>
                <a:buChar char="••"/>
              </a:pPr>
              <a:r>
                <a:rPr lang="en-US" sz="1600" b="1" kern="1200" dirty="0" smtClean="0">
                  <a:solidFill>
                    <a:schemeClr val="accent2">
                      <a:lumMod val="60000"/>
                      <a:lumOff val="40000"/>
                    </a:schemeClr>
                  </a:solidFill>
                </a:rPr>
                <a:t>Assess behavior</a:t>
              </a:r>
              <a:endParaRPr lang="en-US" sz="1600" kern="1200" dirty="0">
                <a:solidFill>
                  <a:schemeClr val="accent2">
                    <a:lumMod val="60000"/>
                    <a:lumOff val="40000"/>
                  </a:schemeClr>
                </a:solidFill>
              </a:endParaRPr>
            </a:p>
            <a:p>
              <a:pPr marL="171450" lvl="1" indent="-171450" algn="l" defTabSz="800100">
                <a:lnSpc>
                  <a:spcPct val="114000"/>
                </a:lnSpc>
                <a:spcBef>
                  <a:spcPct val="0"/>
                </a:spcBef>
                <a:spcAft>
                  <a:spcPts val="300"/>
                </a:spcAft>
                <a:buChar char="••"/>
              </a:pPr>
              <a:r>
                <a:rPr lang="en-US" sz="1600" b="1" kern="1200" dirty="0" smtClean="0"/>
                <a:t>Assess resources</a:t>
              </a:r>
              <a:endParaRPr lang="en-US" sz="1600" kern="1200" dirty="0"/>
            </a:p>
            <a:p>
              <a:pPr marL="171450" lvl="1" indent="-171450" algn="l" defTabSz="800100">
                <a:lnSpc>
                  <a:spcPct val="114000"/>
                </a:lnSpc>
                <a:spcBef>
                  <a:spcPct val="0"/>
                </a:spcBef>
                <a:spcAft>
                  <a:spcPts val="300"/>
                </a:spcAft>
                <a:buChar char="••"/>
              </a:pPr>
              <a:r>
                <a:rPr lang="en-US" sz="1600" b="1" kern="1200" dirty="0" smtClean="0"/>
                <a:t>Assess risk</a:t>
              </a:r>
              <a:endParaRPr lang="en-US" sz="1600" kern="1200" dirty="0"/>
            </a:p>
          </p:txBody>
        </p:sp>
      </p:grpSp>
      <p:sp>
        <p:nvSpPr>
          <p:cNvPr id="8" name="Content Placeholder 2"/>
          <p:cNvSpPr txBox="1">
            <a:spLocks/>
          </p:cNvSpPr>
          <p:nvPr/>
        </p:nvSpPr>
        <p:spPr bwMode="auto">
          <a:xfrm>
            <a:off x="1752600" y="2819400"/>
            <a:ext cx="5943600" cy="129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en-US" sz="4000" b="1" kern="0" dirty="0" smtClean="0">
                <a:latin typeface="+mn-lt"/>
                <a:cs typeface="+mn-cs"/>
              </a:rPr>
              <a:t>Understand the trigger</a:t>
            </a:r>
          </a:p>
          <a:p>
            <a:pPr marL="800100" lvl="1" indent="-342900">
              <a:spcBef>
                <a:spcPct val="20000"/>
              </a:spcBef>
              <a:buFontTx/>
              <a:buChar char="•"/>
            </a:pPr>
            <a:endParaRPr lang="en-US" sz="2400" kern="0" dirty="0" smtClean="0">
              <a:latin typeface="+mn-lt"/>
              <a:cs typeface="+mn-cs"/>
            </a:endParaRPr>
          </a:p>
          <a:p>
            <a:pPr marL="800100" lvl="1" indent="-342900">
              <a:spcBef>
                <a:spcPct val="20000"/>
              </a:spcBef>
              <a:buFontTx/>
              <a:buChar char="•"/>
            </a:pPr>
            <a:endParaRPr lang="en-US" sz="2800" kern="0" dirty="0" smtClean="0">
              <a:latin typeface="+mn-lt"/>
              <a:cs typeface="+mn-cs"/>
            </a:endParaRPr>
          </a:p>
        </p:txBody>
      </p:sp>
      <p:sp>
        <p:nvSpPr>
          <p:cNvPr id="10" name="TextBox 9"/>
          <p:cNvSpPr txBox="1"/>
          <p:nvPr/>
        </p:nvSpPr>
        <p:spPr>
          <a:xfrm>
            <a:off x="304800" y="5029200"/>
            <a:ext cx="1905000" cy="1077218"/>
          </a:xfrm>
          <a:prstGeom prst="rect">
            <a:avLst/>
          </a:prstGeom>
          <a:noFill/>
        </p:spPr>
        <p:txBody>
          <a:bodyPr wrap="square" rtlCol="0">
            <a:spAutoFit/>
          </a:bodyPr>
          <a:lstStyle/>
          <a:p>
            <a:pPr algn="ctr"/>
            <a:r>
              <a:rPr lang="en-US" sz="3200" b="1" dirty="0" smtClean="0"/>
              <a:t>Isolated event</a:t>
            </a:r>
            <a:endParaRPr lang="en-US" sz="3200" b="1" dirty="0"/>
          </a:p>
        </p:txBody>
      </p:sp>
      <p:sp>
        <p:nvSpPr>
          <p:cNvPr id="11" name="TextBox 10"/>
          <p:cNvSpPr txBox="1"/>
          <p:nvPr/>
        </p:nvSpPr>
        <p:spPr>
          <a:xfrm>
            <a:off x="6248400" y="4700999"/>
            <a:ext cx="2667000" cy="2003112"/>
          </a:xfrm>
          <a:prstGeom prst="rect">
            <a:avLst/>
          </a:prstGeom>
          <a:noFill/>
        </p:spPr>
        <p:txBody>
          <a:bodyPr wrap="square" rtlCol="0">
            <a:spAutoFit/>
          </a:bodyPr>
          <a:lstStyle/>
          <a:p>
            <a:pPr marL="0" lvl="1" indent="-342900" algn="ctr">
              <a:spcBef>
                <a:spcPts val="500"/>
              </a:spcBef>
            </a:pPr>
            <a:r>
              <a:rPr lang="en-US" sz="3000" b="1" kern="0" dirty="0" smtClean="0"/>
              <a:t>Ongoing  situation</a:t>
            </a:r>
          </a:p>
          <a:p>
            <a:pPr marL="0" lvl="1" indent="-342900" algn="ctr">
              <a:spcBef>
                <a:spcPts val="500"/>
              </a:spcBef>
            </a:pPr>
            <a:r>
              <a:rPr lang="en-US" sz="3000" b="1" kern="0" dirty="0" smtClean="0"/>
              <a:t>Developing event</a:t>
            </a:r>
            <a:endParaRPr lang="en-US" sz="3000" b="1" dirty="0"/>
          </a:p>
        </p:txBody>
      </p:sp>
      <p:grpSp>
        <p:nvGrpSpPr>
          <p:cNvPr id="14" name="Group 13"/>
          <p:cNvGrpSpPr/>
          <p:nvPr/>
        </p:nvGrpSpPr>
        <p:grpSpPr>
          <a:xfrm>
            <a:off x="2362200" y="4800600"/>
            <a:ext cx="3962400" cy="1600200"/>
            <a:chOff x="2362200" y="4800600"/>
            <a:chExt cx="3962400" cy="1600200"/>
          </a:xfrm>
        </p:grpSpPr>
        <p:sp>
          <p:nvSpPr>
            <p:cNvPr id="9" name="Striped Right Arrow 8"/>
            <p:cNvSpPr/>
            <p:nvPr/>
          </p:nvSpPr>
          <p:spPr>
            <a:xfrm>
              <a:off x="2362200" y="4800600"/>
              <a:ext cx="3962400" cy="1600200"/>
            </a:xfrm>
            <a:prstGeom prst="stripedRightArrow">
              <a:avLst>
                <a:gd name="adj1" fmla="val 67734"/>
                <a:gd name="adj2" fmla="val 62808"/>
              </a:avLst>
            </a:prstGeom>
            <a:solidFill>
              <a:schemeClr val="accent2">
                <a:lumMod val="60000"/>
                <a:lumOff val="40000"/>
              </a:schemeClr>
            </a:solidFill>
            <a:effectLst>
              <a:outerShdw blurRad="127000" dist="50800" dir="5400000" sx="105000" sy="105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rtlCol="0" anchor="ctr"/>
            <a:lstStyle/>
            <a:p>
              <a:pPr marL="914400" algn="ctr"/>
              <a:endParaRPr lang="en-US" sz="3200" dirty="0"/>
            </a:p>
          </p:txBody>
        </p:sp>
        <p:sp>
          <p:nvSpPr>
            <p:cNvPr id="12" name="TextBox 11"/>
            <p:cNvSpPr txBox="1"/>
            <p:nvPr/>
          </p:nvSpPr>
          <p:spPr>
            <a:xfrm>
              <a:off x="2667000" y="5181600"/>
              <a:ext cx="1143000" cy="830997"/>
            </a:xfrm>
            <a:prstGeom prst="rect">
              <a:avLst/>
            </a:prstGeom>
            <a:noFill/>
          </p:spPr>
          <p:txBody>
            <a:bodyPr wrap="square" rtlCol="0">
              <a:spAutoFit/>
            </a:bodyPr>
            <a:lstStyle/>
            <a:p>
              <a:r>
                <a:rPr lang="en-US" sz="2400" dirty="0" smtClean="0">
                  <a:solidFill>
                    <a:schemeClr val="bg1"/>
                  </a:solidFill>
                </a:rPr>
                <a:t>Lower Risk</a:t>
              </a:r>
              <a:endParaRPr lang="en-US" sz="2400" dirty="0">
                <a:solidFill>
                  <a:schemeClr val="bg1"/>
                </a:solidFill>
              </a:endParaRPr>
            </a:p>
          </p:txBody>
        </p:sp>
        <p:sp>
          <p:nvSpPr>
            <p:cNvPr id="13" name="TextBox 12"/>
            <p:cNvSpPr txBox="1"/>
            <p:nvPr/>
          </p:nvSpPr>
          <p:spPr>
            <a:xfrm>
              <a:off x="4572000" y="5181600"/>
              <a:ext cx="1143000" cy="830997"/>
            </a:xfrm>
            <a:prstGeom prst="rect">
              <a:avLst/>
            </a:prstGeom>
            <a:noFill/>
          </p:spPr>
          <p:txBody>
            <a:bodyPr wrap="square" rtlCol="0">
              <a:spAutoFit/>
            </a:bodyPr>
            <a:lstStyle/>
            <a:p>
              <a:pPr algn="r"/>
              <a:r>
                <a:rPr lang="en-US" sz="2400" dirty="0" smtClean="0">
                  <a:solidFill>
                    <a:schemeClr val="bg1"/>
                  </a:solidFill>
                </a:rPr>
                <a:t>Higher Risk</a:t>
              </a:r>
              <a:endParaRPr lang="en-US" sz="2400" dirty="0">
                <a:solidFill>
                  <a:schemeClr val="bg1"/>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own Arrow 21"/>
          <p:cNvSpPr/>
          <p:nvPr/>
        </p:nvSpPr>
        <p:spPr>
          <a:xfrm>
            <a:off x="4419600" y="4876800"/>
            <a:ext cx="3048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6934200" y="4876800"/>
            <a:ext cx="3048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1676400" y="4876800"/>
            <a:ext cx="3048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0" y="0"/>
            <a:ext cx="5772150" cy="1524000"/>
          </a:xfrm>
        </p:spPr>
        <p:txBody>
          <a:bodyPr/>
          <a:lstStyle/>
          <a:p>
            <a:r>
              <a:rPr lang="en-US" sz="2800" dirty="0" smtClean="0"/>
              <a:t>Assessing suicidal thoughts, behaviors, and self- injury </a:t>
            </a:r>
            <a:endParaRPr lang="en-US" sz="2800" dirty="0"/>
          </a:p>
        </p:txBody>
      </p:sp>
      <p:grpSp>
        <p:nvGrpSpPr>
          <p:cNvPr id="3" name="Group 2"/>
          <p:cNvGrpSpPr/>
          <p:nvPr/>
        </p:nvGrpSpPr>
        <p:grpSpPr>
          <a:xfrm>
            <a:off x="152401" y="152400"/>
            <a:ext cx="2514599" cy="2057400"/>
            <a:chOff x="3066225" y="1270002"/>
            <a:chExt cx="2689255" cy="2235194"/>
          </a:xfrm>
          <a:scene3d>
            <a:camera prst="orthographicFront"/>
            <a:lightRig rig="flat" dir="t"/>
          </a:scene3d>
        </p:grpSpPr>
        <p:sp>
          <p:nvSpPr>
            <p:cNvPr id="4" name="Rounded Rectangle 3"/>
            <p:cNvSpPr/>
            <p:nvPr/>
          </p:nvSpPr>
          <p:spPr>
            <a:xfrm>
              <a:off x="3066225" y="1270002"/>
              <a:ext cx="2689255" cy="2235194"/>
            </a:xfrm>
            <a:prstGeom prst="roundRect">
              <a:avLst/>
            </a:prstGeom>
            <a:sp3d prstMaterial="dkEdge">
              <a:bevelT w="8200" h="38100"/>
            </a:sp3d>
          </p:spPr>
          <p:style>
            <a:lnRef idx="3">
              <a:schemeClr val="lt1"/>
            </a:lnRef>
            <a:fillRef idx="1">
              <a:schemeClr val="dk1"/>
            </a:fillRef>
            <a:effectRef idx="1">
              <a:schemeClr val="dk1"/>
            </a:effectRef>
            <a:fontRef idx="minor">
              <a:schemeClr val="lt1"/>
            </a:fontRef>
          </p:style>
        </p:sp>
        <p:sp>
          <p:nvSpPr>
            <p:cNvPr id="5" name="Rounded Rectangle 4"/>
            <p:cNvSpPr/>
            <p:nvPr/>
          </p:nvSpPr>
          <p:spPr>
            <a:xfrm>
              <a:off x="3175338" y="1379115"/>
              <a:ext cx="2471029" cy="201696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400" kern="1200" dirty="0" smtClean="0"/>
                <a:t>Assessment</a:t>
              </a:r>
              <a:endParaRPr lang="en-US" sz="2400" kern="1200" dirty="0"/>
            </a:p>
            <a:p>
              <a:pPr marL="171450" lvl="1" indent="-171450" algn="l" defTabSz="800100">
                <a:lnSpc>
                  <a:spcPct val="114000"/>
                </a:lnSpc>
                <a:spcBef>
                  <a:spcPct val="0"/>
                </a:spcBef>
                <a:spcAft>
                  <a:spcPts val="300"/>
                </a:spcAft>
                <a:buChar char="••"/>
              </a:pPr>
              <a:r>
                <a:rPr lang="en-US" sz="1600" b="1" kern="1200" dirty="0" smtClean="0">
                  <a:solidFill>
                    <a:schemeClr val="accent3"/>
                  </a:solidFill>
                </a:rPr>
                <a:t>Support and trust</a:t>
              </a:r>
              <a:endParaRPr lang="en-US" sz="1600" b="1" kern="1200" dirty="0">
                <a:solidFill>
                  <a:schemeClr val="accent3"/>
                </a:solidFill>
              </a:endParaRPr>
            </a:p>
            <a:p>
              <a:pPr marL="171450" lvl="1" indent="-171450" algn="l" defTabSz="800100">
                <a:lnSpc>
                  <a:spcPct val="114000"/>
                </a:lnSpc>
                <a:spcBef>
                  <a:spcPct val="0"/>
                </a:spcBef>
                <a:spcAft>
                  <a:spcPts val="300"/>
                </a:spcAft>
                <a:buChar char="••"/>
              </a:pPr>
              <a:r>
                <a:rPr lang="en-US" sz="1600" b="1" kern="1200" dirty="0" smtClean="0">
                  <a:solidFill>
                    <a:schemeClr val="accent2">
                      <a:lumMod val="60000"/>
                      <a:lumOff val="40000"/>
                    </a:schemeClr>
                  </a:solidFill>
                </a:rPr>
                <a:t>Assess behavior</a:t>
              </a:r>
              <a:endParaRPr lang="en-US" sz="1600" kern="1200" dirty="0">
                <a:solidFill>
                  <a:schemeClr val="accent2">
                    <a:lumMod val="60000"/>
                    <a:lumOff val="40000"/>
                  </a:schemeClr>
                </a:solidFill>
              </a:endParaRPr>
            </a:p>
            <a:p>
              <a:pPr marL="171450" lvl="1" indent="-171450" algn="l" defTabSz="800100">
                <a:lnSpc>
                  <a:spcPct val="114000"/>
                </a:lnSpc>
                <a:spcBef>
                  <a:spcPct val="0"/>
                </a:spcBef>
                <a:spcAft>
                  <a:spcPts val="300"/>
                </a:spcAft>
                <a:buChar char="••"/>
              </a:pPr>
              <a:r>
                <a:rPr lang="en-US" sz="1600" b="1" kern="1200" dirty="0" smtClean="0"/>
                <a:t>Assess resources</a:t>
              </a:r>
              <a:endParaRPr lang="en-US" sz="1600" kern="1200" dirty="0"/>
            </a:p>
            <a:p>
              <a:pPr marL="171450" lvl="1" indent="-171450" algn="l" defTabSz="800100">
                <a:lnSpc>
                  <a:spcPct val="114000"/>
                </a:lnSpc>
                <a:spcBef>
                  <a:spcPct val="0"/>
                </a:spcBef>
                <a:spcAft>
                  <a:spcPts val="300"/>
                </a:spcAft>
                <a:buChar char="••"/>
              </a:pPr>
              <a:r>
                <a:rPr lang="en-US" sz="1600" b="1" kern="1200" dirty="0" smtClean="0"/>
                <a:t>Assess risk</a:t>
              </a:r>
              <a:endParaRPr lang="en-US" sz="1600" kern="1200" dirty="0"/>
            </a:p>
          </p:txBody>
        </p:sp>
      </p:grpSp>
      <p:sp>
        <p:nvSpPr>
          <p:cNvPr id="11" name="TextBox 10"/>
          <p:cNvSpPr txBox="1"/>
          <p:nvPr/>
        </p:nvSpPr>
        <p:spPr>
          <a:xfrm>
            <a:off x="6019800" y="5562600"/>
            <a:ext cx="228600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lvl="1" indent="-342900" algn="ctr">
              <a:spcBef>
                <a:spcPts val="600"/>
              </a:spcBef>
            </a:pPr>
            <a:r>
              <a:rPr lang="en-US" sz="3000" b="1" kern="0" dirty="0" smtClean="0">
                <a:solidFill>
                  <a:schemeClr val="accent2">
                    <a:lumMod val="75000"/>
                  </a:schemeClr>
                </a:solidFill>
              </a:rPr>
              <a:t>Suicidal Intent</a:t>
            </a:r>
            <a:endParaRPr lang="en-US" sz="3000" b="1" dirty="0">
              <a:solidFill>
                <a:schemeClr val="accent2">
                  <a:lumMod val="75000"/>
                </a:schemeClr>
              </a:solidFill>
            </a:endParaRPr>
          </a:p>
        </p:txBody>
      </p:sp>
      <p:sp>
        <p:nvSpPr>
          <p:cNvPr id="14" name="TextBox 13"/>
          <p:cNvSpPr txBox="1"/>
          <p:nvPr/>
        </p:nvSpPr>
        <p:spPr>
          <a:xfrm>
            <a:off x="3276600" y="5562600"/>
            <a:ext cx="259080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lvl="1" indent="-342900" algn="ctr">
              <a:spcBef>
                <a:spcPts val="600"/>
              </a:spcBef>
            </a:pPr>
            <a:r>
              <a:rPr lang="en-US" sz="3000" b="1" kern="0" dirty="0" smtClean="0">
                <a:solidFill>
                  <a:schemeClr val="accent2">
                    <a:lumMod val="75000"/>
                  </a:schemeClr>
                </a:solidFill>
              </a:rPr>
              <a:t>Ambivalent</a:t>
            </a:r>
            <a:r>
              <a:rPr lang="en-US" sz="3000" b="1" kern="0" dirty="0" smtClean="0"/>
              <a:t> </a:t>
            </a:r>
            <a:r>
              <a:rPr lang="en-US" sz="3000" b="1" kern="0" dirty="0" smtClean="0">
                <a:solidFill>
                  <a:schemeClr val="accent2">
                    <a:lumMod val="75000"/>
                  </a:schemeClr>
                </a:solidFill>
              </a:rPr>
              <a:t>Intent</a:t>
            </a:r>
          </a:p>
        </p:txBody>
      </p:sp>
      <p:sp>
        <p:nvSpPr>
          <p:cNvPr id="15" name="TextBox 14"/>
          <p:cNvSpPr txBox="1"/>
          <p:nvPr/>
        </p:nvSpPr>
        <p:spPr>
          <a:xfrm>
            <a:off x="685800" y="5562600"/>
            <a:ext cx="243840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lvl="1" indent="-342900" algn="ctr">
              <a:spcBef>
                <a:spcPts val="600"/>
              </a:spcBef>
            </a:pPr>
            <a:r>
              <a:rPr lang="en-US" sz="3000" b="1" kern="0" dirty="0" smtClean="0">
                <a:solidFill>
                  <a:schemeClr val="accent2">
                    <a:lumMod val="75000"/>
                  </a:schemeClr>
                </a:solidFill>
              </a:rPr>
              <a:t>No Suicidal Intent</a:t>
            </a:r>
          </a:p>
        </p:txBody>
      </p:sp>
      <p:sp>
        <p:nvSpPr>
          <p:cNvPr id="18" name="Content Placeholder 2"/>
          <p:cNvSpPr txBox="1">
            <a:spLocks/>
          </p:cNvSpPr>
          <p:nvPr/>
        </p:nvSpPr>
        <p:spPr>
          <a:xfrm>
            <a:off x="457200" y="2667000"/>
            <a:ext cx="8229600" cy="2209800"/>
          </a:xfrm>
          <a:prstGeom prst="rect">
            <a:avLst/>
          </a:prstGeom>
          <a:ln/>
        </p:spPr>
        <p:style>
          <a:lnRef idx="1">
            <a:schemeClr val="accent1"/>
          </a:lnRef>
          <a:fillRef idx="2">
            <a:schemeClr val="accent1"/>
          </a:fillRef>
          <a:effectRef idx="1">
            <a:schemeClr val="accent1"/>
          </a:effectRef>
          <a:fontRef idx="minor">
            <a:schemeClr val="dk1"/>
          </a:fontRef>
        </p:style>
        <p:txBody>
          <a:bodyPr tIns="91440"/>
          <a:lstStyle/>
          <a:p>
            <a:pPr marL="54864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accent2">
                    <a:lumMod val="75000"/>
                  </a:schemeClr>
                </a:solidFill>
                <a:effectLst/>
                <a:uLnTx/>
                <a:uFillTx/>
                <a:latin typeface="+mn-lt"/>
                <a:ea typeface="+mn-ea"/>
                <a:cs typeface="+mn-cs"/>
              </a:rPr>
              <a:t>Evaluation of intent: </a:t>
            </a:r>
            <a:r>
              <a:rPr kumimoji="0" lang="en-US" sz="2800" b="1" i="0" u="none" strike="noStrike" kern="0" cap="none" spc="0" normalizeH="0" baseline="0" noProof="0" dirty="0" smtClean="0">
                <a:ln>
                  <a:noFill/>
                </a:ln>
                <a:solidFill>
                  <a:schemeClr val="accent2">
                    <a:lumMod val="75000"/>
                  </a:schemeClr>
                </a:solidFill>
                <a:effectLst/>
                <a:uLnTx/>
                <a:uFillTx/>
                <a:latin typeface="+mn-lt"/>
                <a:ea typeface="+mn-ea"/>
                <a:cs typeface="+mn-cs"/>
              </a:rPr>
              <a:t>severity</a:t>
            </a:r>
            <a:r>
              <a:rPr kumimoji="0" lang="en-US" sz="2800" b="1" i="0" u="none" strike="noStrike" kern="0" cap="none" spc="0" normalizeH="0" noProof="0" dirty="0" smtClean="0">
                <a:ln>
                  <a:noFill/>
                </a:ln>
                <a:solidFill>
                  <a:schemeClr val="accent2">
                    <a:lumMod val="75000"/>
                  </a:schemeClr>
                </a:solidFill>
                <a:effectLst/>
                <a:uLnTx/>
                <a:uFillTx/>
                <a:latin typeface="+mn-lt"/>
                <a:ea typeface="+mn-ea"/>
                <a:cs typeface="+mn-cs"/>
              </a:rPr>
              <a:t> </a:t>
            </a:r>
            <a:r>
              <a:rPr kumimoji="0" lang="en-US" sz="2800" i="0" u="none" strike="noStrike" kern="0" cap="none" spc="0" normalizeH="0" noProof="0" dirty="0" smtClean="0">
                <a:ln>
                  <a:noFill/>
                </a:ln>
                <a:solidFill>
                  <a:schemeClr val="accent2">
                    <a:lumMod val="75000"/>
                  </a:schemeClr>
                </a:solidFill>
                <a:effectLst/>
                <a:uLnTx/>
                <a:uFillTx/>
                <a:latin typeface="+mn-lt"/>
                <a:ea typeface="+mn-ea"/>
                <a:cs typeface="+mn-cs"/>
              </a:rPr>
              <a:t>and</a:t>
            </a:r>
            <a:r>
              <a:rPr kumimoji="0" lang="en-US" sz="2800" b="1" i="0" u="none" strike="noStrike" kern="0" cap="none" spc="0" normalizeH="0" noProof="0" dirty="0" smtClean="0">
                <a:ln>
                  <a:noFill/>
                </a:ln>
                <a:solidFill>
                  <a:schemeClr val="accent2">
                    <a:lumMod val="75000"/>
                  </a:schemeClr>
                </a:solidFill>
                <a:effectLst/>
                <a:uLnTx/>
                <a:uFillTx/>
                <a:latin typeface="+mn-lt"/>
                <a:ea typeface="+mn-ea"/>
                <a:cs typeface="+mn-cs"/>
              </a:rPr>
              <a:t> persistence</a:t>
            </a:r>
            <a:endParaRPr kumimoji="0" lang="en-US" sz="2800" b="1" i="0" u="none" strike="noStrike" kern="0" cap="none" spc="0" normalizeH="0" baseline="0" noProof="0" dirty="0" smtClean="0">
              <a:ln>
                <a:noFill/>
              </a:ln>
              <a:solidFill>
                <a:schemeClr val="accent2">
                  <a:lumMod val="75000"/>
                </a:schemeClr>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sz="2400" kern="0" dirty="0" smtClean="0">
                <a:solidFill>
                  <a:schemeClr val="accent2">
                    <a:lumMod val="75000"/>
                  </a:schemeClr>
                </a:solidFill>
              </a:rPr>
              <a:t>What was the</a:t>
            </a:r>
            <a:r>
              <a:rPr kumimoji="0" lang="en-US" sz="2400" i="0" u="none" strike="noStrike" kern="0" cap="none" spc="0" normalizeH="0" noProof="0" dirty="0" smtClean="0">
                <a:ln>
                  <a:noFill/>
                </a:ln>
                <a:solidFill>
                  <a:schemeClr val="accent2">
                    <a:lumMod val="75000"/>
                  </a:schemeClr>
                </a:solidFill>
                <a:effectLst/>
                <a:uLnTx/>
                <a:uFillTx/>
                <a:latin typeface="+mn-lt"/>
              </a:rPr>
              <a:t> child was thinking about AT the TIME OF </a:t>
            </a:r>
            <a:r>
              <a:rPr lang="en-US" sz="2400" kern="0" dirty="0" smtClean="0">
                <a:solidFill>
                  <a:schemeClr val="accent2">
                    <a:lumMod val="75000"/>
                  </a:schemeClr>
                </a:solidFill>
              </a:rPr>
              <a:t>the INCIDENT?</a:t>
            </a:r>
            <a:endParaRPr kumimoji="0" lang="en-US" sz="2400" i="0" u="none" strike="noStrike" kern="0" cap="none" spc="0" normalizeH="0" noProof="0" dirty="0" smtClean="0">
              <a:ln>
                <a:noFill/>
              </a:ln>
              <a:solidFill>
                <a:schemeClr val="accent2">
                  <a:lumMod val="75000"/>
                </a:schemeClr>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sz="2400" kern="0" dirty="0" smtClean="0">
                <a:solidFill>
                  <a:schemeClr val="accent2">
                    <a:lumMod val="75000"/>
                  </a:schemeClr>
                </a:solidFill>
              </a:rPr>
              <a:t>W</a:t>
            </a:r>
            <a:r>
              <a:rPr lang="en-US" sz="2400" kern="0" baseline="0" dirty="0" smtClean="0">
                <a:solidFill>
                  <a:schemeClr val="accent2">
                    <a:lumMod val="75000"/>
                  </a:schemeClr>
                </a:solidFill>
                <a:latin typeface="+mn-lt"/>
              </a:rPr>
              <a:t>hat is the child thinking about NOW?</a:t>
            </a:r>
            <a:endParaRPr kumimoji="0" lang="en-US" i="0" u="none" strike="noStrike" kern="0" cap="none" spc="0" normalizeH="0" baseline="0" noProof="0" dirty="0" smtClean="0">
              <a:ln>
                <a:noFill/>
              </a:ln>
              <a:solidFill>
                <a:schemeClr val="accent2">
                  <a:lumMod val="75000"/>
                </a:schemeClr>
              </a:solidFill>
              <a:effectLst/>
              <a:uLnTx/>
              <a:uFillTx/>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5772150" cy="1524000"/>
          </a:xfrm>
        </p:spPr>
        <p:txBody>
          <a:bodyPr/>
          <a:lstStyle/>
          <a:p>
            <a:r>
              <a:rPr lang="en-US" sz="2800" dirty="0" smtClean="0"/>
              <a:t>Assessing suicidal thoughts, behaviors, and self- injury </a:t>
            </a:r>
            <a:endParaRPr lang="en-US" sz="2800" dirty="0"/>
          </a:p>
        </p:txBody>
      </p:sp>
      <p:grpSp>
        <p:nvGrpSpPr>
          <p:cNvPr id="3" name="Group 2"/>
          <p:cNvGrpSpPr/>
          <p:nvPr/>
        </p:nvGrpSpPr>
        <p:grpSpPr>
          <a:xfrm>
            <a:off x="152401" y="152400"/>
            <a:ext cx="2514599" cy="2057400"/>
            <a:chOff x="3066225" y="1270002"/>
            <a:chExt cx="2689255" cy="2235194"/>
          </a:xfrm>
          <a:scene3d>
            <a:camera prst="orthographicFront"/>
            <a:lightRig rig="flat" dir="t"/>
          </a:scene3d>
        </p:grpSpPr>
        <p:sp>
          <p:nvSpPr>
            <p:cNvPr id="4" name="Rounded Rectangle 3"/>
            <p:cNvSpPr/>
            <p:nvPr/>
          </p:nvSpPr>
          <p:spPr>
            <a:xfrm>
              <a:off x="3066225" y="1270002"/>
              <a:ext cx="2689255" cy="2235194"/>
            </a:xfrm>
            <a:prstGeom prst="roundRect">
              <a:avLst/>
            </a:prstGeom>
            <a:sp3d prstMaterial="dkEdge">
              <a:bevelT w="8200" h="38100"/>
            </a:sp3d>
          </p:spPr>
          <p:style>
            <a:lnRef idx="3">
              <a:schemeClr val="lt1"/>
            </a:lnRef>
            <a:fillRef idx="1">
              <a:schemeClr val="dk1"/>
            </a:fillRef>
            <a:effectRef idx="1">
              <a:schemeClr val="dk1"/>
            </a:effectRef>
            <a:fontRef idx="minor">
              <a:schemeClr val="lt1"/>
            </a:fontRef>
          </p:style>
        </p:sp>
        <p:sp>
          <p:nvSpPr>
            <p:cNvPr id="5" name="Rounded Rectangle 4"/>
            <p:cNvSpPr/>
            <p:nvPr/>
          </p:nvSpPr>
          <p:spPr>
            <a:xfrm>
              <a:off x="3175338" y="1379115"/>
              <a:ext cx="2471029" cy="201696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400" kern="1200" dirty="0" smtClean="0"/>
                <a:t>Assessment</a:t>
              </a:r>
              <a:endParaRPr lang="en-US" sz="2400" kern="1200" dirty="0"/>
            </a:p>
            <a:p>
              <a:pPr marL="171450" lvl="1" indent="-171450" algn="l" defTabSz="800100">
                <a:lnSpc>
                  <a:spcPct val="114000"/>
                </a:lnSpc>
                <a:spcBef>
                  <a:spcPct val="0"/>
                </a:spcBef>
                <a:spcAft>
                  <a:spcPts val="300"/>
                </a:spcAft>
                <a:buChar char="••"/>
              </a:pPr>
              <a:r>
                <a:rPr lang="en-US" sz="1600" b="1" kern="1200" dirty="0" smtClean="0">
                  <a:solidFill>
                    <a:schemeClr val="accent3"/>
                  </a:solidFill>
                </a:rPr>
                <a:t>Support and trust</a:t>
              </a:r>
              <a:endParaRPr lang="en-US" sz="1600" b="1" kern="1200" dirty="0">
                <a:solidFill>
                  <a:schemeClr val="accent3"/>
                </a:solidFill>
              </a:endParaRPr>
            </a:p>
            <a:p>
              <a:pPr marL="171450" lvl="1" indent="-171450" algn="l" defTabSz="800100">
                <a:lnSpc>
                  <a:spcPct val="114000"/>
                </a:lnSpc>
                <a:spcBef>
                  <a:spcPct val="0"/>
                </a:spcBef>
                <a:spcAft>
                  <a:spcPts val="300"/>
                </a:spcAft>
                <a:buChar char="••"/>
              </a:pPr>
              <a:r>
                <a:rPr lang="en-US" sz="1600" b="1" kern="1200" dirty="0" smtClean="0">
                  <a:solidFill>
                    <a:schemeClr val="accent2">
                      <a:lumMod val="60000"/>
                      <a:lumOff val="40000"/>
                    </a:schemeClr>
                  </a:solidFill>
                </a:rPr>
                <a:t>Assess behavior</a:t>
              </a:r>
              <a:endParaRPr lang="en-US" sz="1600" kern="1200" dirty="0">
                <a:solidFill>
                  <a:schemeClr val="accent2">
                    <a:lumMod val="60000"/>
                    <a:lumOff val="40000"/>
                  </a:schemeClr>
                </a:solidFill>
              </a:endParaRPr>
            </a:p>
            <a:p>
              <a:pPr marL="171450" lvl="1" indent="-171450" algn="l" defTabSz="800100">
                <a:lnSpc>
                  <a:spcPct val="114000"/>
                </a:lnSpc>
                <a:spcBef>
                  <a:spcPct val="0"/>
                </a:spcBef>
                <a:spcAft>
                  <a:spcPts val="300"/>
                </a:spcAft>
                <a:buChar char="••"/>
              </a:pPr>
              <a:r>
                <a:rPr lang="en-US" sz="1600" b="1" kern="1200" dirty="0" smtClean="0"/>
                <a:t>Assess resources</a:t>
              </a:r>
              <a:endParaRPr lang="en-US" sz="1600" kern="1200" dirty="0"/>
            </a:p>
            <a:p>
              <a:pPr marL="171450" lvl="1" indent="-171450" algn="l" defTabSz="800100">
                <a:lnSpc>
                  <a:spcPct val="114000"/>
                </a:lnSpc>
                <a:spcBef>
                  <a:spcPct val="0"/>
                </a:spcBef>
                <a:spcAft>
                  <a:spcPts val="300"/>
                </a:spcAft>
                <a:buChar char="••"/>
              </a:pPr>
              <a:r>
                <a:rPr lang="en-US" sz="1600" b="1" kern="1200" dirty="0" smtClean="0"/>
                <a:t>Assess risk</a:t>
              </a:r>
              <a:endParaRPr lang="en-US" sz="1600" kern="1200" dirty="0"/>
            </a:p>
          </p:txBody>
        </p:sp>
      </p:grpSp>
      <p:sp>
        <p:nvSpPr>
          <p:cNvPr id="8" name="Content Placeholder 2"/>
          <p:cNvSpPr txBox="1">
            <a:spLocks/>
          </p:cNvSpPr>
          <p:nvPr/>
        </p:nvSpPr>
        <p:spPr bwMode="auto">
          <a:xfrm>
            <a:off x="1143000" y="2819400"/>
            <a:ext cx="7467600" cy="129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en-US" sz="4000" kern="0" dirty="0" smtClean="0">
                <a:latin typeface="+mn-lt"/>
                <a:cs typeface="+mn-cs"/>
              </a:rPr>
              <a:t>Understand Intent</a:t>
            </a:r>
            <a:r>
              <a:rPr lang="en-US" sz="4000" b="1" kern="0" dirty="0" smtClean="0">
                <a:latin typeface="+mn-lt"/>
                <a:cs typeface="+mn-cs"/>
              </a:rPr>
              <a:t>: Severity</a:t>
            </a:r>
            <a:endParaRPr lang="en-US" sz="2400" b="1" kern="0" dirty="0" smtClean="0">
              <a:latin typeface="+mn-lt"/>
              <a:cs typeface="+mn-cs"/>
            </a:endParaRPr>
          </a:p>
          <a:p>
            <a:pPr marL="800100" lvl="1" indent="-342900">
              <a:spcBef>
                <a:spcPct val="20000"/>
              </a:spcBef>
              <a:buFontTx/>
              <a:buChar char="•"/>
            </a:pPr>
            <a:endParaRPr lang="en-US" sz="2800" kern="0" dirty="0" smtClean="0">
              <a:latin typeface="+mn-lt"/>
              <a:cs typeface="+mn-cs"/>
            </a:endParaRPr>
          </a:p>
        </p:txBody>
      </p:sp>
      <p:sp>
        <p:nvSpPr>
          <p:cNvPr id="10" name="TextBox 9"/>
          <p:cNvSpPr txBox="1"/>
          <p:nvPr/>
        </p:nvSpPr>
        <p:spPr>
          <a:xfrm>
            <a:off x="152400" y="5029200"/>
            <a:ext cx="2133600" cy="1077218"/>
          </a:xfrm>
          <a:prstGeom prst="rect">
            <a:avLst/>
          </a:prstGeom>
          <a:noFill/>
        </p:spPr>
        <p:txBody>
          <a:bodyPr wrap="square" rtlCol="0">
            <a:spAutoFit/>
          </a:bodyPr>
          <a:lstStyle/>
          <a:p>
            <a:pPr algn="ctr"/>
            <a:r>
              <a:rPr lang="en-US" sz="3200" b="1" dirty="0" smtClean="0"/>
              <a:t>No intent to end life</a:t>
            </a:r>
            <a:endParaRPr lang="en-US" sz="3200" b="1" dirty="0"/>
          </a:p>
        </p:txBody>
      </p:sp>
      <p:sp>
        <p:nvSpPr>
          <p:cNvPr id="11" name="TextBox 10"/>
          <p:cNvSpPr txBox="1"/>
          <p:nvPr/>
        </p:nvSpPr>
        <p:spPr>
          <a:xfrm>
            <a:off x="6248400" y="4800600"/>
            <a:ext cx="2895600" cy="1762021"/>
          </a:xfrm>
          <a:prstGeom prst="rect">
            <a:avLst/>
          </a:prstGeom>
          <a:noFill/>
        </p:spPr>
        <p:txBody>
          <a:bodyPr wrap="square" rtlCol="0">
            <a:spAutoFit/>
          </a:bodyPr>
          <a:lstStyle/>
          <a:p>
            <a:pPr marL="0" lvl="1" indent="-342900" algn="ctr">
              <a:spcBef>
                <a:spcPts val="300"/>
              </a:spcBef>
            </a:pPr>
            <a:r>
              <a:rPr lang="en-US" sz="2800" b="1" kern="0" dirty="0" smtClean="0"/>
              <a:t>Suicidal Intent </a:t>
            </a:r>
            <a:r>
              <a:rPr lang="en-US" b="1" kern="0" dirty="0" smtClean="0"/>
              <a:t>or</a:t>
            </a:r>
            <a:endParaRPr lang="en-US" sz="1600" b="1" kern="0" dirty="0" smtClean="0"/>
          </a:p>
          <a:p>
            <a:pPr marL="0" lvl="1" indent="-342900" algn="ctr">
              <a:spcBef>
                <a:spcPts val="300"/>
              </a:spcBef>
            </a:pPr>
            <a:r>
              <a:rPr lang="en-US" sz="3000" b="1" kern="0" dirty="0" smtClean="0"/>
              <a:t>Ambivalent about Intent</a:t>
            </a:r>
            <a:endParaRPr lang="en-US" sz="3000" b="1" dirty="0"/>
          </a:p>
        </p:txBody>
      </p:sp>
      <p:grpSp>
        <p:nvGrpSpPr>
          <p:cNvPr id="6" name="Group 13"/>
          <p:cNvGrpSpPr/>
          <p:nvPr/>
        </p:nvGrpSpPr>
        <p:grpSpPr>
          <a:xfrm>
            <a:off x="2438400" y="4800600"/>
            <a:ext cx="3886200" cy="1600200"/>
            <a:chOff x="2362200" y="4800600"/>
            <a:chExt cx="3962400" cy="1600200"/>
          </a:xfrm>
        </p:grpSpPr>
        <p:sp>
          <p:nvSpPr>
            <p:cNvPr id="9" name="Striped Right Arrow 8"/>
            <p:cNvSpPr/>
            <p:nvPr/>
          </p:nvSpPr>
          <p:spPr>
            <a:xfrm>
              <a:off x="2362200" y="4800600"/>
              <a:ext cx="3962400" cy="1600200"/>
            </a:xfrm>
            <a:prstGeom prst="stripedRightArrow">
              <a:avLst>
                <a:gd name="adj1" fmla="val 67734"/>
                <a:gd name="adj2" fmla="val 62808"/>
              </a:avLst>
            </a:prstGeom>
            <a:solidFill>
              <a:schemeClr val="accent2">
                <a:lumMod val="60000"/>
                <a:lumOff val="40000"/>
              </a:schemeClr>
            </a:solidFill>
            <a:effectLst>
              <a:outerShdw blurRad="127000" dist="50800" dir="5400000" sx="105000" sy="105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rtlCol="0" anchor="ctr"/>
            <a:lstStyle/>
            <a:p>
              <a:pPr marL="914400" algn="ctr"/>
              <a:endParaRPr lang="en-US" sz="3200" dirty="0"/>
            </a:p>
          </p:txBody>
        </p:sp>
        <p:sp>
          <p:nvSpPr>
            <p:cNvPr id="12" name="TextBox 11"/>
            <p:cNvSpPr txBox="1"/>
            <p:nvPr/>
          </p:nvSpPr>
          <p:spPr>
            <a:xfrm>
              <a:off x="2667000" y="5181600"/>
              <a:ext cx="1143000" cy="830997"/>
            </a:xfrm>
            <a:prstGeom prst="rect">
              <a:avLst/>
            </a:prstGeom>
            <a:noFill/>
          </p:spPr>
          <p:txBody>
            <a:bodyPr wrap="square" rtlCol="0">
              <a:spAutoFit/>
            </a:bodyPr>
            <a:lstStyle/>
            <a:p>
              <a:r>
                <a:rPr lang="en-US" sz="2400" dirty="0" smtClean="0">
                  <a:solidFill>
                    <a:schemeClr val="bg1"/>
                  </a:solidFill>
                </a:rPr>
                <a:t>Lower Risk</a:t>
              </a:r>
              <a:endParaRPr lang="en-US" sz="2400" dirty="0">
                <a:solidFill>
                  <a:schemeClr val="bg1"/>
                </a:solidFill>
              </a:endParaRPr>
            </a:p>
          </p:txBody>
        </p:sp>
        <p:sp>
          <p:nvSpPr>
            <p:cNvPr id="13" name="TextBox 12"/>
            <p:cNvSpPr txBox="1"/>
            <p:nvPr/>
          </p:nvSpPr>
          <p:spPr>
            <a:xfrm>
              <a:off x="4572000" y="5181600"/>
              <a:ext cx="1143000" cy="830997"/>
            </a:xfrm>
            <a:prstGeom prst="rect">
              <a:avLst/>
            </a:prstGeom>
            <a:noFill/>
          </p:spPr>
          <p:txBody>
            <a:bodyPr wrap="square" rtlCol="0">
              <a:spAutoFit/>
            </a:bodyPr>
            <a:lstStyle/>
            <a:p>
              <a:pPr algn="r"/>
              <a:r>
                <a:rPr lang="en-US" sz="2400" dirty="0" smtClean="0">
                  <a:solidFill>
                    <a:schemeClr val="bg1"/>
                  </a:solidFill>
                </a:rPr>
                <a:t>Higher Risk</a:t>
              </a:r>
              <a:endParaRPr lang="en-US" sz="2400" dirty="0">
                <a:solidFill>
                  <a:schemeClr val="bg1"/>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5772150" cy="1524000"/>
          </a:xfrm>
        </p:spPr>
        <p:txBody>
          <a:bodyPr/>
          <a:lstStyle/>
          <a:p>
            <a:r>
              <a:rPr lang="en-US" sz="2800" dirty="0" smtClean="0"/>
              <a:t>Assessing suicidal thoughts, behaviors, and self-injury </a:t>
            </a:r>
            <a:endParaRPr lang="en-US" sz="2800" dirty="0"/>
          </a:p>
        </p:txBody>
      </p:sp>
      <p:grpSp>
        <p:nvGrpSpPr>
          <p:cNvPr id="3" name="Group 2"/>
          <p:cNvGrpSpPr/>
          <p:nvPr/>
        </p:nvGrpSpPr>
        <p:grpSpPr>
          <a:xfrm>
            <a:off x="152401" y="152400"/>
            <a:ext cx="2514599" cy="2057400"/>
            <a:chOff x="3066225" y="1270002"/>
            <a:chExt cx="2689255" cy="2235194"/>
          </a:xfrm>
          <a:scene3d>
            <a:camera prst="orthographicFront"/>
            <a:lightRig rig="flat" dir="t"/>
          </a:scene3d>
        </p:grpSpPr>
        <p:sp>
          <p:nvSpPr>
            <p:cNvPr id="4" name="Rounded Rectangle 3"/>
            <p:cNvSpPr/>
            <p:nvPr/>
          </p:nvSpPr>
          <p:spPr>
            <a:xfrm>
              <a:off x="3066225" y="1270002"/>
              <a:ext cx="2689255" cy="2235194"/>
            </a:xfrm>
            <a:prstGeom prst="roundRect">
              <a:avLst/>
            </a:prstGeom>
            <a:sp3d prstMaterial="dkEdge">
              <a:bevelT w="8200" h="38100"/>
            </a:sp3d>
          </p:spPr>
          <p:style>
            <a:lnRef idx="3">
              <a:schemeClr val="lt1"/>
            </a:lnRef>
            <a:fillRef idx="1">
              <a:schemeClr val="dk1"/>
            </a:fillRef>
            <a:effectRef idx="1">
              <a:schemeClr val="dk1"/>
            </a:effectRef>
            <a:fontRef idx="minor">
              <a:schemeClr val="lt1"/>
            </a:fontRef>
          </p:style>
        </p:sp>
        <p:sp>
          <p:nvSpPr>
            <p:cNvPr id="5" name="Rounded Rectangle 4"/>
            <p:cNvSpPr/>
            <p:nvPr/>
          </p:nvSpPr>
          <p:spPr>
            <a:xfrm>
              <a:off x="3175338" y="1379115"/>
              <a:ext cx="2471029" cy="201696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400" kern="1200" dirty="0" smtClean="0"/>
                <a:t>Assessment</a:t>
              </a:r>
              <a:endParaRPr lang="en-US" sz="2400" kern="1200" dirty="0"/>
            </a:p>
            <a:p>
              <a:pPr marL="171450" lvl="1" indent="-171450" algn="l" defTabSz="800100">
                <a:lnSpc>
                  <a:spcPct val="114000"/>
                </a:lnSpc>
                <a:spcBef>
                  <a:spcPct val="0"/>
                </a:spcBef>
                <a:spcAft>
                  <a:spcPts val="300"/>
                </a:spcAft>
                <a:buChar char="••"/>
              </a:pPr>
              <a:r>
                <a:rPr lang="en-US" sz="1600" b="1" kern="1200" dirty="0" smtClean="0">
                  <a:solidFill>
                    <a:schemeClr val="accent3"/>
                  </a:solidFill>
                </a:rPr>
                <a:t>Support and trust</a:t>
              </a:r>
              <a:endParaRPr lang="en-US" sz="1600" b="1" kern="1200" dirty="0">
                <a:solidFill>
                  <a:schemeClr val="accent3"/>
                </a:solidFill>
              </a:endParaRPr>
            </a:p>
            <a:p>
              <a:pPr marL="171450" lvl="1" indent="-171450" algn="l" defTabSz="800100">
                <a:lnSpc>
                  <a:spcPct val="114000"/>
                </a:lnSpc>
                <a:spcBef>
                  <a:spcPct val="0"/>
                </a:spcBef>
                <a:spcAft>
                  <a:spcPts val="300"/>
                </a:spcAft>
                <a:buChar char="••"/>
              </a:pPr>
              <a:r>
                <a:rPr lang="en-US" sz="1600" b="1" kern="1200" dirty="0" smtClean="0">
                  <a:solidFill>
                    <a:schemeClr val="accent2">
                      <a:lumMod val="60000"/>
                      <a:lumOff val="40000"/>
                    </a:schemeClr>
                  </a:solidFill>
                </a:rPr>
                <a:t>Assess behavior</a:t>
              </a:r>
              <a:endParaRPr lang="en-US" sz="1600" kern="1200" dirty="0">
                <a:solidFill>
                  <a:schemeClr val="accent2">
                    <a:lumMod val="60000"/>
                    <a:lumOff val="40000"/>
                  </a:schemeClr>
                </a:solidFill>
              </a:endParaRPr>
            </a:p>
            <a:p>
              <a:pPr marL="171450" lvl="1" indent="-171450" algn="l" defTabSz="800100">
                <a:lnSpc>
                  <a:spcPct val="114000"/>
                </a:lnSpc>
                <a:spcBef>
                  <a:spcPct val="0"/>
                </a:spcBef>
                <a:spcAft>
                  <a:spcPts val="300"/>
                </a:spcAft>
                <a:buChar char="••"/>
              </a:pPr>
              <a:r>
                <a:rPr lang="en-US" sz="1600" b="1" kern="1200" dirty="0" smtClean="0"/>
                <a:t>Assess resources</a:t>
              </a:r>
              <a:endParaRPr lang="en-US" sz="1600" kern="1200" dirty="0"/>
            </a:p>
            <a:p>
              <a:pPr marL="171450" lvl="1" indent="-171450" algn="l" defTabSz="800100">
                <a:lnSpc>
                  <a:spcPct val="114000"/>
                </a:lnSpc>
                <a:spcBef>
                  <a:spcPct val="0"/>
                </a:spcBef>
                <a:spcAft>
                  <a:spcPts val="300"/>
                </a:spcAft>
                <a:buChar char="••"/>
              </a:pPr>
              <a:r>
                <a:rPr lang="en-US" sz="1600" b="1" kern="1200" dirty="0" smtClean="0"/>
                <a:t>Assess risk</a:t>
              </a:r>
              <a:endParaRPr lang="en-US" sz="1600" kern="1200" dirty="0"/>
            </a:p>
          </p:txBody>
        </p:sp>
      </p:grpSp>
      <p:sp>
        <p:nvSpPr>
          <p:cNvPr id="8" name="Content Placeholder 2"/>
          <p:cNvSpPr txBox="1">
            <a:spLocks/>
          </p:cNvSpPr>
          <p:nvPr/>
        </p:nvSpPr>
        <p:spPr bwMode="auto">
          <a:xfrm>
            <a:off x="914400" y="2819400"/>
            <a:ext cx="7772400" cy="129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en-US" sz="4000" kern="0" dirty="0" smtClean="0">
                <a:latin typeface="+mn-lt"/>
                <a:cs typeface="+mn-cs"/>
              </a:rPr>
              <a:t>Understand Intent</a:t>
            </a:r>
            <a:r>
              <a:rPr lang="en-US" sz="4000" b="1" kern="0" dirty="0" smtClean="0">
                <a:latin typeface="+mn-lt"/>
                <a:cs typeface="+mn-cs"/>
              </a:rPr>
              <a:t>: Persistence</a:t>
            </a:r>
            <a:endParaRPr lang="en-US" sz="2400" kern="0" dirty="0" smtClean="0">
              <a:latin typeface="+mn-lt"/>
              <a:cs typeface="+mn-cs"/>
            </a:endParaRPr>
          </a:p>
          <a:p>
            <a:pPr marL="800100" lvl="1" indent="-342900">
              <a:spcBef>
                <a:spcPct val="20000"/>
              </a:spcBef>
              <a:buFontTx/>
              <a:buChar char="•"/>
            </a:pPr>
            <a:endParaRPr lang="en-US" sz="2800" kern="0" dirty="0" smtClean="0">
              <a:latin typeface="+mn-lt"/>
              <a:cs typeface="+mn-cs"/>
            </a:endParaRPr>
          </a:p>
        </p:txBody>
      </p:sp>
      <p:grpSp>
        <p:nvGrpSpPr>
          <p:cNvPr id="6" name="Group 13"/>
          <p:cNvGrpSpPr/>
          <p:nvPr/>
        </p:nvGrpSpPr>
        <p:grpSpPr>
          <a:xfrm>
            <a:off x="2667000" y="4800600"/>
            <a:ext cx="3657600" cy="1600200"/>
            <a:chOff x="2362200" y="4800600"/>
            <a:chExt cx="3962400" cy="1600200"/>
          </a:xfrm>
        </p:grpSpPr>
        <p:sp>
          <p:nvSpPr>
            <p:cNvPr id="9" name="Striped Right Arrow 8"/>
            <p:cNvSpPr/>
            <p:nvPr/>
          </p:nvSpPr>
          <p:spPr>
            <a:xfrm>
              <a:off x="2362200" y="4800600"/>
              <a:ext cx="3962400" cy="1600200"/>
            </a:xfrm>
            <a:prstGeom prst="stripedRightArrow">
              <a:avLst>
                <a:gd name="adj1" fmla="val 67734"/>
                <a:gd name="adj2" fmla="val 62808"/>
              </a:avLst>
            </a:prstGeom>
            <a:solidFill>
              <a:schemeClr val="accent2">
                <a:lumMod val="60000"/>
                <a:lumOff val="40000"/>
              </a:schemeClr>
            </a:solidFill>
            <a:effectLst>
              <a:outerShdw blurRad="127000" dist="50800" dir="5400000" sx="105000" sy="105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rtlCol="0" anchor="ctr"/>
            <a:lstStyle/>
            <a:p>
              <a:pPr marL="914400" algn="ctr"/>
              <a:endParaRPr lang="en-US" sz="3200" dirty="0"/>
            </a:p>
          </p:txBody>
        </p:sp>
        <p:sp>
          <p:nvSpPr>
            <p:cNvPr id="12" name="TextBox 11"/>
            <p:cNvSpPr txBox="1"/>
            <p:nvPr/>
          </p:nvSpPr>
          <p:spPr>
            <a:xfrm>
              <a:off x="2667000" y="5181600"/>
              <a:ext cx="1143000" cy="830997"/>
            </a:xfrm>
            <a:prstGeom prst="rect">
              <a:avLst/>
            </a:prstGeom>
            <a:noFill/>
          </p:spPr>
          <p:txBody>
            <a:bodyPr wrap="square" rtlCol="0">
              <a:spAutoFit/>
            </a:bodyPr>
            <a:lstStyle/>
            <a:p>
              <a:r>
                <a:rPr lang="en-US" sz="2400" dirty="0" smtClean="0">
                  <a:solidFill>
                    <a:schemeClr val="bg1"/>
                  </a:solidFill>
                </a:rPr>
                <a:t>Lower Risk</a:t>
              </a:r>
              <a:endParaRPr lang="en-US" sz="2400" dirty="0">
                <a:solidFill>
                  <a:schemeClr val="bg1"/>
                </a:solidFill>
              </a:endParaRPr>
            </a:p>
          </p:txBody>
        </p:sp>
        <p:sp>
          <p:nvSpPr>
            <p:cNvPr id="13" name="TextBox 12"/>
            <p:cNvSpPr txBox="1"/>
            <p:nvPr/>
          </p:nvSpPr>
          <p:spPr>
            <a:xfrm>
              <a:off x="4425950" y="5181600"/>
              <a:ext cx="1238250" cy="830997"/>
            </a:xfrm>
            <a:prstGeom prst="rect">
              <a:avLst/>
            </a:prstGeom>
            <a:noFill/>
          </p:spPr>
          <p:txBody>
            <a:bodyPr wrap="square" rtlCol="0">
              <a:spAutoFit/>
            </a:bodyPr>
            <a:lstStyle/>
            <a:p>
              <a:pPr algn="r"/>
              <a:r>
                <a:rPr lang="en-US" sz="2400" dirty="0" smtClean="0">
                  <a:solidFill>
                    <a:schemeClr val="bg1"/>
                  </a:solidFill>
                </a:rPr>
                <a:t>Higher Risk</a:t>
              </a:r>
              <a:endParaRPr lang="en-US" sz="2400" dirty="0">
                <a:solidFill>
                  <a:schemeClr val="bg1"/>
                </a:solidFill>
              </a:endParaRPr>
            </a:p>
          </p:txBody>
        </p:sp>
      </p:grpSp>
      <p:sp>
        <p:nvSpPr>
          <p:cNvPr id="14" name="TextBox 13"/>
          <p:cNvSpPr txBox="1"/>
          <p:nvPr/>
        </p:nvSpPr>
        <p:spPr>
          <a:xfrm>
            <a:off x="152400" y="5029200"/>
            <a:ext cx="2209800" cy="1077218"/>
          </a:xfrm>
          <a:prstGeom prst="rect">
            <a:avLst/>
          </a:prstGeom>
          <a:noFill/>
        </p:spPr>
        <p:txBody>
          <a:bodyPr wrap="square" rtlCol="0">
            <a:spAutoFit/>
          </a:bodyPr>
          <a:lstStyle/>
          <a:p>
            <a:pPr algn="ctr"/>
            <a:r>
              <a:rPr lang="en-US" sz="3200" b="1" dirty="0" smtClean="0"/>
              <a:t>Resolving </a:t>
            </a:r>
            <a:r>
              <a:rPr lang="en-US" sz="3200" b="1" dirty="0" err="1" smtClean="0"/>
              <a:t>suicidality</a:t>
            </a:r>
            <a:endParaRPr lang="en-US" sz="3200" b="1" dirty="0"/>
          </a:p>
        </p:txBody>
      </p:sp>
      <p:sp>
        <p:nvSpPr>
          <p:cNvPr id="15" name="TextBox 14"/>
          <p:cNvSpPr txBox="1"/>
          <p:nvPr/>
        </p:nvSpPr>
        <p:spPr>
          <a:xfrm>
            <a:off x="6553200" y="5105400"/>
            <a:ext cx="2362200" cy="1077218"/>
          </a:xfrm>
          <a:prstGeom prst="rect">
            <a:avLst/>
          </a:prstGeom>
          <a:noFill/>
        </p:spPr>
        <p:txBody>
          <a:bodyPr wrap="square" rtlCol="0">
            <a:spAutoFit/>
          </a:bodyPr>
          <a:lstStyle/>
          <a:p>
            <a:pPr algn="ctr"/>
            <a:r>
              <a:rPr lang="en-US" sz="3200" b="1" dirty="0" smtClean="0"/>
              <a:t>Persistent </a:t>
            </a:r>
            <a:r>
              <a:rPr lang="en-US" sz="3200" b="1" dirty="0" err="1" smtClean="0"/>
              <a:t>suicidality</a:t>
            </a:r>
            <a:endParaRPr lang="en-US"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6840537" cy="508000"/>
          </a:xfrm>
        </p:spPr>
        <p:txBody>
          <a:bodyPr/>
          <a:lstStyle/>
          <a:p>
            <a:r>
              <a:rPr lang="en-US" dirty="0" smtClean="0"/>
              <a:t>How to ask about suicide</a:t>
            </a:r>
            <a:endParaRPr lang="en-US" dirty="0"/>
          </a:p>
        </p:txBody>
      </p:sp>
      <p:sp>
        <p:nvSpPr>
          <p:cNvPr id="3" name="Content Placeholder 2"/>
          <p:cNvSpPr>
            <a:spLocks noGrp="1"/>
          </p:cNvSpPr>
          <p:nvPr>
            <p:ph idx="1"/>
          </p:nvPr>
        </p:nvSpPr>
        <p:spPr>
          <a:xfrm>
            <a:off x="1219200" y="1143000"/>
            <a:ext cx="7924800" cy="5715000"/>
          </a:xfrm>
        </p:spPr>
        <p:txBody>
          <a:bodyPr/>
          <a:lstStyle/>
          <a:p>
            <a:r>
              <a:rPr lang="en-US" sz="3200" dirty="0" smtClean="0"/>
              <a:t>Be direct when asking the “S” question.</a:t>
            </a:r>
          </a:p>
          <a:p>
            <a:pPr lvl="1"/>
            <a:r>
              <a:rPr lang="en-US" dirty="0" smtClean="0"/>
              <a:t>BAD </a:t>
            </a:r>
          </a:p>
          <a:p>
            <a:pPr lvl="2"/>
            <a:r>
              <a:rPr lang="en-US" dirty="0" smtClean="0"/>
              <a:t> You’re not thinking of hurting yourself, are you? </a:t>
            </a:r>
          </a:p>
          <a:p>
            <a:pPr lvl="1"/>
            <a:r>
              <a:rPr lang="en-US" dirty="0" smtClean="0"/>
              <a:t>Better </a:t>
            </a:r>
          </a:p>
          <a:p>
            <a:pPr lvl="2"/>
            <a:r>
              <a:rPr lang="en-US" dirty="0" smtClean="0"/>
              <a:t> Are you thinking of harming yourself? </a:t>
            </a:r>
          </a:p>
          <a:p>
            <a:pPr lvl="1"/>
            <a:r>
              <a:rPr lang="en-US" dirty="0" smtClean="0"/>
              <a:t>BEST </a:t>
            </a:r>
          </a:p>
          <a:p>
            <a:pPr lvl="2"/>
            <a:r>
              <a:rPr lang="en-US" dirty="0" smtClean="0"/>
              <a:t>Sometimes when people have had your experiences / feelings they have thoughts of suicide. Is this something that you’re thinking about?</a:t>
            </a:r>
          </a:p>
          <a:p>
            <a:pPr lvl="2"/>
            <a:r>
              <a:rPr lang="en-US" dirty="0" smtClean="0"/>
              <a:t>Did you want to kill yourself when you …?</a:t>
            </a:r>
          </a:p>
          <a:p>
            <a:pPr lvl="2"/>
            <a:r>
              <a:rPr lang="en-US" dirty="0" smtClean="0"/>
              <a:t>What stopped you? … </a:t>
            </a:r>
          </a:p>
          <a:p>
            <a:pPr lvl="2"/>
            <a:r>
              <a:rPr lang="en-US" dirty="0" smtClean="0"/>
              <a:t>Are there reasons to live?</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1447800" y="1295400"/>
            <a:ext cx="6961187" cy="5086350"/>
          </a:xfrm>
        </p:spPr>
        <p:txBody>
          <a:bodyPr/>
          <a:lstStyle/>
          <a:p>
            <a:r>
              <a:rPr lang="en-US" dirty="0" smtClean="0"/>
              <a:t>Why evaluate children in schools?</a:t>
            </a:r>
          </a:p>
          <a:p>
            <a:pPr lvl="1"/>
            <a:r>
              <a:rPr lang="en-US" dirty="0" smtClean="0"/>
              <a:t>Meaningful evaluation is possible</a:t>
            </a:r>
          </a:p>
          <a:p>
            <a:pPr lvl="1"/>
            <a:r>
              <a:rPr lang="en-US" dirty="0" smtClean="0"/>
              <a:t>Familiar setting is the best setting</a:t>
            </a:r>
          </a:p>
          <a:p>
            <a:pPr lvl="1"/>
            <a:r>
              <a:rPr lang="en-US" dirty="0" smtClean="0"/>
              <a:t>Evaluation make a difference</a:t>
            </a:r>
          </a:p>
          <a:p>
            <a:pPr lvl="1"/>
            <a:endParaRPr lang="en-US" dirty="0" smtClean="0"/>
          </a:p>
          <a:p>
            <a:r>
              <a:rPr lang="en-US" dirty="0" smtClean="0"/>
              <a:t>How to evaluate a child in school?</a:t>
            </a:r>
          </a:p>
          <a:p>
            <a:pPr lvl="1"/>
            <a:r>
              <a:rPr lang="en-US" dirty="0" smtClean="0"/>
              <a:t>Understand events that signify distress</a:t>
            </a:r>
          </a:p>
          <a:p>
            <a:pPr lvl="1"/>
            <a:r>
              <a:rPr lang="en-US" dirty="0" smtClean="0"/>
              <a:t>Engage the child </a:t>
            </a:r>
          </a:p>
          <a:p>
            <a:pPr lvl="1"/>
            <a:r>
              <a:rPr lang="en-US" dirty="0" smtClean="0"/>
              <a:t>Understand his/her distress</a:t>
            </a:r>
          </a:p>
          <a:p>
            <a:pPr lvl="1"/>
            <a:r>
              <a:rPr lang="en-US" dirty="0" smtClean="0"/>
              <a:t>Assess Risk</a:t>
            </a:r>
          </a:p>
          <a:p>
            <a:pPr lvl="1"/>
            <a:r>
              <a:rPr lang="en-US" dirty="0" smtClean="0"/>
              <a:t>Implement safe and effective plan (with help)</a:t>
            </a:r>
          </a:p>
          <a:p>
            <a:pPr lvl="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ox(i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ox(in)">
                                      <p:cBhvr>
                                        <p:cTn id="32" dur="500"/>
                                        <p:tgtEl>
                                          <p:spTgt spid="3">
                                            <p:txEl>
                                              <p:pRg st="8" end="8"/>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ox(in)">
                                      <p:cBhvr>
                                        <p:cTn id="35" dur="500"/>
                                        <p:tgtEl>
                                          <p:spTgt spid="3">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box(in)">
                                      <p:cBhvr>
                                        <p:cTn id="4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5772150" cy="1524000"/>
          </a:xfrm>
        </p:spPr>
        <p:txBody>
          <a:bodyPr/>
          <a:lstStyle/>
          <a:p>
            <a:r>
              <a:rPr lang="en-US" sz="2800" dirty="0" smtClean="0"/>
              <a:t>Assessing suicidal thoughts, behaviors, and self-injury </a:t>
            </a:r>
            <a:endParaRPr lang="en-US" sz="2800" dirty="0"/>
          </a:p>
        </p:txBody>
      </p:sp>
      <p:grpSp>
        <p:nvGrpSpPr>
          <p:cNvPr id="3" name="Group 2"/>
          <p:cNvGrpSpPr/>
          <p:nvPr/>
        </p:nvGrpSpPr>
        <p:grpSpPr>
          <a:xfrm>
            <a:off x="152401" y="152400"/>
            <a:ext cx="2514599" cy="2057400"/>
            <a:chOff x="3066225" y="1270002"/>
            <a:chExt cx="2689255" cy="2235194"/>
          </a:xfrm>
          <a:scene3d>
            <a:camera prst="orthographicFront"/>
            <a:lightRig rig="flat" dir="t"/>
          </a:scene3d>
        </p:grpSpPr>
        <p:sp>
          <p:nvSpPr>
            <p:cNvPr id="4" name="Rounded Rectangle 3"/>
            <p:cNvSpPr/>
            <p:nvPr/>
          </p:nvSpPr>
          <p:spPr>
            <a:xfrm>
              <a:off x="3066225" y="1270002"/>
              <a:ext cx="2689255" cy="2235194"/>
            </a:xfrm>
            <a:prstGeom prst="roundRect">
              <a:avLst/>
            </a:prstGeom>
            <a:sp3d prstMaterial="dkEdge">
              <a:bevelT w="8200" h="38100"/>
            </a:sp3d>
          </p:spPr>
          <p:style>
            <a:lnRef idx="3">
              <a:schemeClr val="lt1"/>
            </a:lnRef>
            <a:fillRef idx="1">
              <a:schemeClr val="dk1"/>
            </a:fillRef>
            <a:effectRef idx="1">
              <a:schemeClr val="dk1"/>
            </a:effectRef>
            <a:fontRef idx="minor">
              <a:schemeClr val="lt1"/>
            </a:fontRef>
          </p:style>
        </p:sp>
        <p:sp>
          <p:nvSpPr>
            <p:cNvPr id="5" name="Rounded Rectangle 4"/>
            <p:cNvSpPr/>
            <p:nvPr/>
          </p:nvSpPr>
          <p:spPr>
            <a:xfrm>
              <a:off x="3175338" y="1379115"/>
              <a:ext cx="2471029" cy="201696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400" kern="1200" dirty="0" smtClean="0"/>
                <a:t>Assessment</a:t>
              </a:r>
              <a:endParaRPr lang="en-US" sz="2400" kern="1200" dirty="0"/>
            </a:p>
            <a:p>
              <a:pPr marL="171450" lvl="1" indent="-171450" algn="l" defTabSz="800100">
                <a:lnSpc>
                  <a:spcPct val="114000"/>
                </a:lnSpc>
                <a:spcBef>
                  <a:spcPct val="0"/>
                </a:spcBef>
                <a:spcAft>
                  <a:spcPts val="300"/>
                </a:spcAft>
                <a:buChar char="••"/>
              </a:pPr>
              <a:r>
                <a:rPr lang="en-US" sz="1600" b="1" kern="1200" dirty="0" smtClean="0">
                  <a:solidFill>
                    <a:schemeClr val="accent3"/>
                  </a:solidFill>
                </a:rPr>
                <a:t>Support and trust</a:t>
              </a:r>
              <a:endParaRPr lang="en-US" sz="1600" b="1" kern="1200" dirty="0">
                <a:solidFill>
                  <a:schemeClr val="accent3"/>
                </a:solidFill>
              </a:endParaRPr>
            </a:p>
            <a:p>
              <a:pPr marL="171450" lvl="1" indent="-171450" algn="l" defTabSz="800100">
                <a:lnSpc>
                  <a:spcPct val="114000"/>
                </a:lnSpc>
                <a:spcBef>
                  <a:spcPct val="0"/>
                </a:spcBef>
                <a:spcAft>
                  <a:spcPts val="300"/>
                </a:spcAft>
                <a:buChar char="••"/>
              </a:pPr>
              <a:r>
                <a:rPr lang="en-US" sz="1600" b="1" kern="1200" dirty="0" smtClean="0">
                  <a:solidFill>
                    <a:schemeClr val="accent2">
                      <a:lumMod val="60000"/>
                      <a:lumOff val="40000"/>
                    </a:schemeClr>
                  </a:solidFill>
                </a:rPr>
                <a:t>Assess behavior</a:t>
              </a:r>
              <a:endParaRPr lang="en-US" sz="1600" kern="1200" dirty="0">
                <a:solidFill>
                  <a:schemeClr val="accent2">
                    <a:lumMod val="60000"/>
                    <a:lumOff val="40000"/>
                  </a:schemeClr>
                </a:solidFill>
              </a:endParaRPr>
            </a:p>
            <a:p>
              <a:pPr marL="171450" lvl="1" indent="-171450" algn="l" defTabSz="800100">
                <a:lnSpc>
                  <a:spcPct val="114000"/>
                </a:lnSpc>
                <a:spcBef>
                  <a:spcPct val="0"/>
                </a:spcBef>
                <a:spcAft>
                  <a:spcPts val="300"/>
                </a:spcAft>
                <a:buChar char="••"/>
              </a:pPr>
              <a:r>
                <a:rPr lang="en-US" sz="1600" b="1" kern="1200" dirty="0" smtClean="0"/>
                <a:t>Assess resources</a:t>
              </a:r>
              <a:endParaRPr lang="en-US" sz="1600" kern="1200" dirty="0"/>
            </a:p>
            <a:p>
              <a:pPr marL="171450" lvl="1" indent="-171450" algn="l" defTabSz="800100">
                <a:lnSpc>
                  <a:spcPct val="114000"/>
                </a:lnSpc>
                <a:spcBef>
                  <a:spcPct val="0"/>
                </a:spcBef>
                <a:spcAft>
                  <a:spcPts val="300"/>
                </a:spcAft>
                <a:buChar char="••"/>
              </a:pPr>
              <a:r>
                <a:rPr lang="en-US" sz="1600" b="1" kern="1200" dirty="0" smtClean="0"/>
                <a:t>Assess risk</a:t>
              </a:r>
              <a:endParaRPr lang="en-US" sz="1600" kern="1200" dirty="0"/>
            </a:p>
          </p:txBody>
        </p:sp>
      </p:grpSp>
      <p:sp>
        <p:nvSpPr>
          <p:cNvPr id="8" name="Content Placeholder 2"/>
          <p:cNvSpPr txBox="1">
            <a:spLocks/>
          </p:cNvSpPr>
          <p:nvPr/>
        </p:nvSpPr>
        <p:spPr bwMode="auto">
          <a:xfrm>
            <a:off x="914400" y="2895600"/>
            <a:ext cx="77724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lang="en-US" sz="4000" b="1" kern="0" dirty="0" smtClean="0">
                <a:latin typeface="+mn-lt"/>
                <a:cs typeface="+mn-cs"/>
              </a:rPr>
              <a:t>Understand suicidal behavior</a:t>
            </a:r>
          </a:p>
          <a:p>
            <a:pPr marL="800100" lvl="1" indent="-342900">
              <a:spcBef>
                <a:spcPct val="20000"/>
              </a:spcBef>
              <a:buFontTx/>
              <a:buChar char="•"/>
            </a:pPr>
            <a:endParaRPr lang="en-US" sz="2400" kern="0" dirty="0" smtClean="0">
              <a:latin typeface="+mn-lt"/>
              <a:cs typeface="+mn-cs"/>
            </a:endParaRPr>
          </a:p>
          <a:p>
            <a:pPr marL="800100" lvl="1" indent="-342900">
              <a:spcBef>
                <a:spcPct val="20000"/>
              </a:spcBef>
              <a:buFontTx/>
              <a:buChar char="•"/>
            </a:pPr>
            <a:endParaRPr lang="en-US" sz="2800" kern="0" dirty="0" smtClean="0">
              <a:latin typeface="+mn-lt"/>
              <a:cs typeface="+mn-cs"/>
            </a:endParaRPr>
          </a:p>
        </p:txBody>
      </p:sp>
      <p:grpSp>
        <p:nvGrpSpPr>
          <p:cNvPr id="7" name="Group 13"/>
          <p:cNvGrpSpPr/>
          <p:nvPr/>
        </p:nvGrpSpPr>
        <p:grpSpPr>
          <a:xfrm>
            <a:off x="2743200" y="4876800"/>
            <a:ext cx="3581400" cy="1600200"/>
            <a:chOff x="2362200" y="4800600"/>
            <a:chExt cx="3962400" cy="1600200"/>
          </a:xfrm>
        </p:grpSpPr>
        <p:sp>
          <p:nvSpPr>
            <p:cNvPr id="9" name="Striped Right Arrow 8"/>
            <p:cNvSpPr/>
            <p:nvPr/>
          </p:nvSpPr>
          <p:spPr>
            <a:xfrm>
              <a:off x="2362200" y="4800600"/>
              <a:ext cx="3962400" cy="1600200"/>
            </a:xfrm>
            <a:prstGeom prst="stripedRightArrow">
              <a:avLst>
                <a:gd name="adj1" fmla="val 67734"/>
                <a:gd name="adj2" fmla="val 62808"/>
              </a:avLst>
            </a:prstGeom>
            <a:solidFill>
              <a:schemeClr val="accent2">
                <a:lumMod val="60000"/>
                <a:lumOff val="40000"/>
              </a:schemeClr>
            </a:solidFill>
            <a:effectLst>
              <a:outerShdw blurRad="127000" dist="50800" dir="5400000" sx="105000" sy="105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rtlCol="0" anchor="ctr"/>
            <a:lstStyle/>
            <a:p>
              <a:pPr marL="914400" algn="ctr"/>
              <a:endParaRPr lang="en-US" sz="3200" dirty="0"/>
            </a:p>
          </p:txBody>
        </p:sp>
        <p:sp>
          <p:nvSpPr>
            <p:cNvPr id="10" name="TextBox 9"/>
            <p:cNvSpPr txBox="1"/>
            <p:nvPr/>
          </p:nvSpPr>
          <p:spPr>
            <a:xfrm>
              <a:off x="2667000" y="5181600"/>
              <a:ext cx="1143000" cy="830997"/>
            </a:xfrm>
            <a:prstGeom prst="rect">
              <a:avLst/>
            </a:prstGeom>
            <a:noFill/>
          </p:spPr>
          <p:txBody>
            <a:bodyPr wrap="square" rtlCol="0">
              <a:spAutoFit/>
            </a:bodyPr>
            <a:lstStyle/>
            <a:p>
              <a:r>
                <a:rPr lang="en-US" sz="2400" dirty="0" smtClean="0">
                  <a:solidFill>
                    <a:schemeClr val="bg1"/>
                  </a:solidFill>
                </a:rPr>
                <a:t>Lower Risk</a:t>
              </a:r>
              <a:endParaRPr lang="en-US" sz="2400" dirty="0">
                <a:solidFill>
                  <a:schemeClr val="bg1"/>
                </a:solidFill>
              </a:endParaRPr>
            </a:p>
          </p:txBody>
        </p:sp>
        <p:sp>
          <p:nvSpPr>
            <p:cNvPr id="11" name="TextBox 10"/>
            <p:cNvSpPr txBox="1"/>
            <p:nvPr/>
          </p:nvSpPr>
          <p:spPr>
            <a:xfrm>
              <a:off x="4425950" y="5181600"/>
              <a:ext cx="1238250" cy="830997"/>
            </a:xfrm>
            <a:prstGeom prst="rect">
              <a:avLst/>
            </a:prstGeom>
            <a:noFill/>
          </p:spPr>
          <p:txBody>
            <a:bodyPr wrap="square" rtlCol="0">
              <a:spAutoFit/>
            </a:bodyPr>
            <a:lstStyle/>
            <a:p>
              <a:pPr algn="r"/>
              <a:r>
                <a:rPr lang="en-US" sz="2400" dirty="0" smtClean="0">
                  <a:solidFill>
                    <a:schemeClr val="bg1"/>
                  </a:solidFill>
                </a:rPr>
                <a:t>Higher Risk</a:t>
              </a:r>
              <a:endParaRPr lang="en-US" sz="2400" dirty="0">
                <a:solidFill>
                  <a:schemeClr val="bg1"/>
                </a:solidFill>
              </a:endParaRPr>
            </a:p>
          </p:txBody>
        </p:sp>
      </p:grpSp>
      <p:sp>
        <p:nvSpPr>
          <p:cNvPr id="12" name="TextBox 11"/>
          <p:cNvSpPr txBox="1"/>
          <p:nvPr/>
        </p:nvSpPr>
        <p:spPr>
          <a:xfrm>
            <a:off x="228600" y="4876800"/>
            <a:ext cx="2209800" cy="523220"/>
          </a:xfrm>
          <a:prstGeom prst="rect">
            <a:avLst/>
          </a:prstGeom>
          <a:noFill/>
        </p:spPr>
        <p:txBody>
          <a:bodyPr wrap="square" rtlCol="0">
            <a:spAutoFit/>
          </a:bodyPr>
          <a:lstStyle/>
          <a:p>
            <a:pPr algn="ctr"/>
            <a:r>
              <a:rPr lang="en-US" sz="2800" b="1" dirty="0" smtClean="0"/>
              <a:t>Impulsive</a:t>
            </a:r>
            <a:endParaRPr lang="en-US" sz="3200" b="1" dirty="0"/>
          </a:p>
        </p:txBody>
      </p:sp>
      <p:sp>
        <p:nvSpPr>
          <p:cNvPr id="13" name="TextBox 12"/>
          <p:cNvSpPr txBox="1"/>
          <p:nvPr/>
        </p:nvSpPr>
        <p:spPr>
          <a:xfrm>
            <a:off x="304800" y="5410200"/>
            <a:ext cx="2209800" cy="523220"/>
          </a:xfrm>
          <a:prstGeom prst="rect">
            <a:avLst/>
          </a:prstGeom>
          <a:noFill/>
        </p:spPr>
        <p:txBody>
          <a:bodyPr wrap="square" rtlCol="0">
            <a:spAutoFit/>
          </a:bodyPr>
          <a:lstStyle/>
          <a:p>
            <a:pPr algn="ctr"/>
            <a:r>
              <a:rPr lang="en-US" sz="2800" b="1" dirty="0" smtClean="0"/>
              <a:t>Seeks help</a:t>
            </a:r>
            <a:endParaRPr lang="en-US" sz="3200" b="1" dirty="0"/>
          </a:p>
        </p:txBody>
      </p:sp>
      <p:sp>
        <p:nvSpPr>
          <p:cNvPr id="14" name="TextBox 13"/>
          <p:cNvSpPr txBox="1"/>
          <p:nvPr/>
        </p:nvSpPr>
        <p:spPr>
          <a:xfrm>
            <a:off x="228600" y="5943600"/>
            <a:ext cx="2362200" cy="523220"/>
          </a:xfrm>
          <a:prstGeom prst="rect">
            <a:avLst/>
          </a:prstGeom>
          <a:noFill/>
        </p:spPr>
        <p:txBody>
          <a:bodyPr wrap="square" rtlCol="0">
            <a:spAutoFit/>
          </a:bodyPr>
          <a:lstStyle/>
          <a:p>
            <a:pPr algn="ctr"/>
            <a:r>
              <a:rPr lang="en-US" sz="2800" b="1" dirty="0" smtClean="0"/>
              <a:t>Low lethality</a:t>
            </a:r>
            <a:endParaRPr lang="en-US" sz="3200" b="1" dirty="0"/>
          </a:p>
        </p:txBody>
      </p:sp>
      <p:sp>
        <p:nvSpPr>
          <p:cNvPr id="15" name="TextBox 14"/>
          <p:cNvSpPr txBox="1"/>
          <p:nvPr/>
        </p:nvSpPr>
        <p:spPr>
          <a:xfrm>
            <a:off x="6629400" y="4876800"/>
            <a:ext cx="2209800" cy="523220"/>
          </a:xfrm>
          <a:prstGeom prst="rect">
            <a:avLst/>
          </a:prstGeom>
          <a:noFill/>
        </p:spPr>
        <p:txBody>
          <a:bodyPr wrap="square" rtlCol="0">
            <a:spAutoFit/>
          </a:bodyPr>
          <a:lstStyle/>
          <a:p>
            <a:pPr algn="ctr"/>
            <a:r>
              <a:rPr lang="en-US" sz="2800" b="1" dirty="0" smtClean="0"/>
              <a:t>Planned</a:t>
            </a:r>
            <a:endParaRPr lang="en-US" sz="3200" b="1" dirty="0"/>
          </a:p>
        </p:txBody>
      </p:sp>
      <p:sp>
        <p:nvSpPr>
          <p:cNvPr id="16" name="TextBox 15"/>
          <p:cNvSpPr txBox="1"/>
          <p:nvPr/>
        </p:nvSpPr>
        <p:spPr>
          <a:xfrm>
            <a:off x="6324600" y="5410200"/>
            <a:ext cx="2819400" cy="461665"/>
          </a:xfrm>
          <a:prstGeom prst="rect">
            <a:avLst/>
          </a:prstGeom>
          <a:noFill/>
        </p:spPr>
        <p:txBody>
          <a:bodyPr wrap="square" rtlCol="0">
            <a:spAutoFit/>
          </a:bodyPr>
          <a:lstStyle/>
          <a:p>
            <a:pPr algn="ctr"/>
            <a:r>
              <a:rPr lang="en-US" sz="2400" b="1" dirty="0" smtClean="0"/>
              <a:t>Avoids discovery</a:t>
            </a:r>
            <a:endParaRPr lang="en-US" sz="2800" b="1" dirty="0"/>
          </a:p>
        </p:txBody>
      </p:sp>
      <p:sp>
        <p:nvSpPr>
          <p:cNvPr id="17" name="TextBox 16"/>
          <p:cNvSpPr txBox="1"/>
          <p:nvPr/>
        </p:nvSpPr>
        <p:spPr>
          <a:xfrm>
            <a:off x="6400800" y="5903893"/>
            <a:ext cx="2743200" cy="523220"/>
          </a:xfrm>
          <a:prstGeom prst="rect">
            <a:avLst/>
          </a:prstGeom>
          <a:noFill/>
        </p:spPr>
        <p:txBody>
          <a:bodyPr wrap="square" rtlCol="0">
            <a:spAutoFit/>
          </a:bodyPr>
          <a:lstStyle/>
          <a:p>
            <a:pPr algn="ctr"/>
            <a:r>
              <a:rPr lang="en-US" sz="2800" b="1" dirty="0" smtClean="0"/>
              <a:t>High lethality</a:t>
            </a:r>
            <a:endParaRPr lang="en-US" sz="3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ox(in)">
                                      <p:cBhvr>
                                        <p:cTn id="15" dur="500"/>
                                        <p:tgtEl>
                                          <p:spTgt spid="1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ox(in)">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ox(in)">
                                      <p:cBhvr>
                                        <p:cTn id="23" dur="500"/>
                                        <p:tgtEl>
                                          <p:spTgt spid="14"/>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ox(in)">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17538"/>
            <a:ext cx="5848350" cy="508000"/>
          </a:xfrm>
        </p:spPr>
        <p:txBody>
          <a:bodyPr/>
          <a:lstStyle/>
          <a:p>
            <a:r>
              <a:rPr lang="en-US" dirty="0" smtClean="0"/>
              <a:t>Assessing resources</a:t>
            </a:r>
            <a:endParaRPr lang="en-US" dirty="0"/>
          </a:p>
        </p:txBody>
      </p:sp>
      <p:grpSp>
        <p:nvGrpSpPr>
          <p:cNvPr id="3" name="Group 2"/>
          <p:cNvGrpSpPr/>
          <p:nvPr/>
        </p:nvGrpSpPr>
        <p:grpSpPr>
          <a:xfrm>
            <a:off x="152401" y="152400"/>
            <a:ext cx="2514599" cy="2057400"/>
            <a:chOff x="3066225" y="1270002"/>
            <a:chExt cx="2689255" cy="2235194"/>
          </a:xfrm>
          <a:scene3d>
            <a:camera prst="orthographicFront"/>
            <a:lightRig rig="flat" dir="t"/>
          </a:scene3d>
        </p:grpSpPr>
        <p:sp>
          <p:nvSpPr>
            <p:cNvPr id="4" name="Rounded Rectangle 3"/>
            <p:cNvSpPr/>
            <p:nvPr/>
          </p:nvSpPr>
          <p:spPr>
            <a:xfrm>
              <a:off x="3066225" y="1270002"/>
              <a:ext cx="2689255" cy="2235194"/>
            </a:xfrm>
            <a:prstGeom prst="roundRect">
              <a:avLst/>
            </a:prstGeom>
            <a:sp3d prstMaterial="dkEdge">
              <a:bevelT w="8200" h="38100"/>
            </a:sp3d>
          </p:spPr>
          <p:style>
            <a:lnRef idx="3">
              <a:schemeClr val="lt1"/>
            </a:lnRef>
            <a:fillRef idx="1">
              <a:schemeClr val="dk1"/>
            </a:fillRef>
            <a:effectRef idx="1">
              <a:schemeClr val="dk1"/>
            </a:effectRef>
            <a:fontRef idx="minor">
              <a:schemeClr val="lt1"/>
            </a:fontRef>
          </p:style>
        </p:sp>
        <p:sp>
          <p:nvSpPr>
            <p:cNvPr id="5" name="Rounded Rectangle 4"/>
            <p:cNvSpPr/>
            <p:nvPr/>
          </p:nvSpPr>
          <p:spPr>
            <a:xfrm>
              <a:off x="3175338" y="1379115"/>
              <a:ext cx="2471029" cy="201696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400" kern="1200" dirty="0" smtClean="0"/>
                <a:t>Assessment</a:t>
              </a:r>
              <a:endParaRPr lang="en-US" sz="2400" kern="1200" dirty="0"/>
            </a:p>
            <a:p>
              <a:pPr marL="171450" lvl="1" indent="-171450" algn="l" defTabSz="800100">
                <a:lnSpc>
                  <a:spcPct val="114000"/>
                </a:lnSpc>
                <a:spcBef>
                  <a:spcPct val="0"/>
                </a:spcBef>
                <a:spcAft>
                  <a:spcPts val="300"/>
                </a:spcAft>
                <a:buChar char="••"/>
              </a:pPr>
              <a:r>
                <a:rPr lang="en-US" sz="1600" b="1" kern="1200" dirty="0" smtClean="0">
                  <a:solidFill>
                    <a:schemeClr val="accent3"/>
                  </a:solidFill>
                </a:rPr>
                <a:t>Support and trust</a:t>
              </a:r>
              <a:endParaRPr lang="en-US" sz="1600" b="1" kern="1200" dirty="0">
                <a:solidFill>
                  <a:schemeClr val="accent3"/>
                </a:solidFill>
              </a:endParaRPr>
            </a:p>
            <a:p>
              <a:pPr marL="171450" lvl="1" indent="-171450" algn="l" defTabSz="800100">
                <a:lnSpc>
                  <a:spcPct val="114000"/>
                </a:lnSpc>
                <a:spcBef>
                  <a:spcPct val="0"/>
                </a:spcBef>
                <a:spcAft>
                  <a:spcPts val="300"/>
                </a:spcAft>
                <a:buChar char="••"/>
              </a:pPr>
              <a:r>
                <a:rPr lang="en-US" sz="1600" b="1" kern="1200" dirty="0" smtClean="0">
                  <a:solidFill>
                    <a:schemeClr val="bg1"/>
                  </a:solidFill>
                </a:rPr>
                <a:t>Assess behavior</a:t>
              </a:r>
              <a:endParaRPr lang="en-US" sz="1600" kern="1200" dirty="0">
                <a:solidFill>
                  <a:schemeClr val="bg1"/>
                </a:solidFill>
              </a:endParaRPr>
            </a:p>
            <a:p>
              <a:pPr marL="171450" lvl="1" indent="-171450" algn="l" defTabSz="800100">
                <a:lnSpc>
                  <a:spcPct val="114000"/>
                </a:lnSpc>
                <a:spcBef>
                  <a:spcPct val="0"/>
                </a:spcBef>
                <a:spcAft>
                  <a:spcPts val="300"/>
                </a:spcAft>
                <a:buChar char="••"/>
              </a:pPr>
              <a:r>
                <a:rPr lang="en-US" sz="1600" b="1" kern="1200" dirty="0" smtClean="0">
                  <a:solidFill>
                    <a:schemeClr val="accent2">
                      <a:lumMod val="60000"/>
                      <a:lumOff val="40000"/>
                    </a:schemeClr>
                  </a:solidFill>
                </a:rPr>
                <a:t>Assess resources</a:t>
              </a:r>
              <a:endParaRPr lang="en-US" sz="1600" kern="1200" dirty="0">
                <a:solidFill>
                  <a:schemeClr val="accent2">
                    <a:lumMod val="60000"/>
                    <a:lumOff val="40000"/>
                  </a:schemeClr>
                </a:solidFill>
              </a:endParaRPr>
            </a:p>
            <a:p>
              <a:pPr marL="171450" lvl="1" indent="-171450" algn="l" defTabSz="800100">
                <a:lnSpc>
                  <a:spcPct val="114000"/>
                </a:lnSpc>
                <a:spcBef>
                  <a:spcPct val="0"/>
                </a:spcBef>
                <a:spcAft>
                  <a:spcPts val="300"/>
                </a:spcAft>
                <a:buChar char="••"/>
              </a:pPr>
              <a:r>
                <a:rPr lang="en-US" sz="1600" b="1" kern="1200" dirty="0" smtClean="0"/>
                <a:t>Assess risk</a:t>
              </a:r>
              <a:endParaRPr lang="en-US" sz="1600" kern="1200" dirty="0"/>
            </a:p>
          </p:txBody>
        </p:sp>
      </p:grpSp>
      <p:grpSp>
        <p:nvGrpSpPr>
          <p:cNvPr id="6" name="Group 13"/>
          <p:cNvGrpSpPr/>
          <p:nvPr/>
        </p:nvGrpSpPr>
        <p:grpSpPr>
          <a:xfrm>
            <a:off x="2819400" y="4038600"/>
            <a:ext cx="3581400" cy="1600200"/>
            <a:chOff x="2362200" y="4800600"/>
            <a:chExt cx="3962400" cy="1600200"/>
          </a:xfrm>
        </p:grpSpPr>
        <p:sp>
          <p:nvSpPr>
            <p:cNvPr id="7" name="Striped Right Arrow 6"/>
            <p:cNvSpPr/>
            <p:nvPr/>
          </p:nvSpPr>
          <p:spPr>
            <a:xfrm>
              <a:off x="2362200" y="4800600"/>
              <a:ext cx="3962400" cy="1600200"/>
            </a:xfrm>
            <a:prstGeom prst="stripedRightArrow">
              <a:avLst>
                <a:gd name="adj1" fmla="val 67734"/>
                <a:gd name="adj2" fmla="val 62808"/>
              </a:avLst>
            </a:prstGeom>
            <a:solidFill>
              <a:schemeClr val="accent2">
                <a:lumMod val="60000"/>
                <a:lumOff val="40000"/>
              </a:schemeClr>
            </a:solidFill>
            <a:effectLst>
              <a:outerShdw blurRad="127000" dist="50800" dir="5400000" sx="105000" sy="105000" algn="t"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rtlCol="0" anchor="ctr"/>
            <a:lstStyle/>
            <a:p>
              <a:pPr marL="914400" algn="ctr"/>
              <a:endParaRPr lang="en-US" sz="3200" dirty="0"/>
            </a:p>
          </p:txBody>
        </p:sp>
        <p:sp>
          <p:nvSpPr>
            <p:cNvPr id="8" name="TextBox 7"/>
            <p:cNvSpPr txBox="1"/>
            <p:nvPr/>
          </p:nvSpPr>
          <p:spPr>
            <a:xfrm>
              <a:off x="2667000" y="5181600"/>
              <a:ext cx="1143000" cy="830997"/>
            </a:xfrm>
            <a:prstGeom prst="rect">
              <a:avLst/>
            </a:prstGeom>
            <a:noFill/>
          </p:spPr>
          <p:txBody>
            <a:bodyPr wrap="square" rtlCol="0">
              <a:spAutoFit/>
            </a:bodyPr>
            <a:lstStyle/>
            <a:p>
              <a:r>
                <a:rPr lang="en-US" sz="2400" dirty="0" smtClean="0">
                  <a:solidFill>
                    <a:schemeClr val="bg1"/>
                  </a:solidFill>
                </a:rPr>
                <a:t>Lower Risk</a:t>
              </a:r>
              <a:endParaRPr lang="en-US" sz="2400" dirty="0">
                <a:solidFill>
                  <a:schemeClr val="bg1"/>
                </a:solidFill>
              </a:endParaRPr>
            </a:p>
          </p:txBody>
        </p:sp>
        <p:sp>
          <p:nvSpPr>
            <p:cNvPr id="9" name="TextBox 8"/>
            <p:cNvSpPr txBox="1"/>
            <p:nvPr/>
          </p:nvSpPr>
          <p:spPr>
            <a:xfrm>
              <a:off x="4425950" y="5181600"/>
              <a:ext cx="1238250" cy="830997"/>
            </a:xfrm>
            <a:prstGeom prst="rect">
              <a:avLst/>
            </a:prstGeom>
            <a:noFill/>
          </p:spPr>
          <p:txBody>
            <a:bodyPr wrap="square" rtlCol="0">
              <a:spAutoFit/>
            </a:bodyPr>
            <a:lstStyle/>
            <a:p>
              <a:pPr algn="r"/>
              <a:r>
                <a:rPr lang="en-US" sz="2400" dirty="0" smtClean="0">
                  <a:solidFill>
                    <a:schemeClr val="bg1"/>
                  </a:solidFill>
                </a:rPr>
                <a:t>Higher Risk</a:t>
              </a:r>
              <a:endParaRPr lang="en-US" sz="2400" dirty="0">
                <a:solidFill>
                  <a:schemeClr val="bg1"/>
                </a:solidFill>
              </a:endParaRPr>
            </a:p>
          </p:txBody>
        </p:sp>
      </p:grpSp>
      <p:sp>
        <p:nvSpPr>
          <p:cNvPr id="10" name="TextBox 9"/>
          <p:cNvSpPr txBox="1"/>
          <p:nvPr/>
        </p:nvSpPr>
        <p:spPr>
          <a:xfrm>
            <a:off x="228600" y="3581400"/>
            <a:ext cx="2209800" cy="830997"/>
          </a:xfrm>
          <a:prstGeom prst="rect">
            <a:avLst/>
          </a:prstGeom>
          <a:noFill/>
        </p:spPr>
        <p:txBody>
          <a:bodyPr wrap="square" rtlCol="0">
            <a:spAutoFit/>
          </a:bodyPr>
          <a:lstStyle/>
          <a:p>
            <a:pPr algn="ctr"/>
            <a:r>
              <a:rPr lang="en-US" sz="2400" b="1" dirty="0" smtClean="0"/>
              <a:t>Close with parent(s)</a:t>
            </a:r>
            <a:endParaRPr lang="en-US" sz="2400" b="1" dirty="0"/>
          </a:p>
        </p:txBody>
      </p:sp>
      <p:sp>
        <p:nvSpPr>
          <p:cNvPr id="11" name="Content Placeholder 2"/>
          <p:cNvSpPr txBox="1">
            <a:spLocks/>
          </p:cNvSpPr>
          <p:nvPr/>
        </p:nvSpPr>
        <p:spPr>
          <a:xfrm>
            <a:off x="4800600" y="1412875"/>
            <a:ext cx="4092574" cy="209232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Home resources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kern="0" dirty="0" smtClean="0">
                <a:latin typeface="+mn-lt"/>
                <a:cs typeface="+mn-cs"/>
              </a:rPr>
              <a:t>School resources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Friends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kern="0" dirty="0" smtClean="0">
                <a:latin typeface="+mn-lt"/>
                <a:cs typeface="+mn-cs"/>
              </a:rPr>
              <a:t>Inner strengths</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2" name="TextBox 11"/>
          <p:cNvSpPr txBox="1"/>
          <p:nvPr/>
        </p:nvSpPr>
        <p:spPr>
          <a:xfrm>
            <a:off x="6553200" y="3886200"/>
            <a:ext cx="2362200" cy="830997"/>
          </a:xfrm>
          <a:prstGeom prst="rect">
            <a:avLst/>
          </a:prstGeom>
          <a:noFill/>
        </p:spPr>
        <p:txBody>
          <a:bodyPr wrap="square" rtlCol="0">
            <a:spAutoFit/>
          </a:bodyPr>
          <a:lstStyle/>
          <a:p>
            <a:pPr algn="ctr"/>
            <a:r>
              <a:rPr lang="en-US" sz="2400" b="1" dirty="0" smtClean="0"/>
              <a:t>Recent divorce</a:t>
            </a:r>
            <a:endParaRPr lang="en-US" sz="2400" b="1" dirty="0"/>
          </a:p>
        </p:txBody>
      </p:sp>
      <p:sp>
        <p:nvSpPr>
          <p:cNvPr id="13" name="TextBox 12"/>
          <p:cNvSpPr txBox="1"/>
          <p:nvPr/>
        </p:nvSpPr>
        <p:spPr>
          <a:xfrm>
            <a:off x="6553200" y="4800600"/>
            <a:ext cx="2362200" cy="461665"/>
          </a:xfrm>
          <a:prstGeom prst="rect">
            <a:avLst/>
          </a:prstGeom>
          <a:noFill/>
        </p:spPr>
        <p:txBody>
          <a:bodyPr wrap="square" rtlCol="0">
            <a:spAutoFit/>
          </a:bodyPr>
          <a:lstStyle/>
          <a:p>
            <a:pPr algn="ctr"/>
            <a:r>
              <a:rPr lang="en-US" sz="2400" b="1" dirty="0" smtClean="0"/>
              <a:t>Single parent</a:t>
            </a:r>
            <a:endParaRPr lang="en-US" sz="2400" b="1" dirty="0"/>
          </a:p>
        </p:txBody>
      </p:sp>
      <p:sp>
        <p:nvSpPr>
          <p:cNvPr id="14" name="TextBox 13"/>
          <p:cNvSpPr txBox="1"/>
          <p:nvPr/>
        </p:nvSpPr>
        <p:spPr>
          <a:xfrm>
            <a:off x="304800" y="4419600"/>
            <a:ext cx="2209800" cy="830997"/>
          </a:xfrm>
          <a:prstGeom prst="rect">
            <a:avLst/>
          </a:prstGeom>
          <a:noFill/>
        </p:spPr>
        <p:txBody>
          <a:bodyPr wrap="square" rtlCol="0">
            <a:spAutoFit/>
          </a:bodyPr>
          <a:lstStyle/>
          <a:p>
            <a:pPr algn="ctr"/>
            <a:r>
              <a:rPr lang="en-US" sz="2400" b="1" dirty="0" smtClean="0"/>
              <a:t>Supportive friends</a:t>
            </a:r>
            <a:endParaRPr lang="en-US" sz="2400" b="1" dirty="0"/>
          </a:p>
        </p:txBody>
      </p:sp>
      <p:sp>
        <p:nvSpPr>
          <p:cNvPr id="15" name="TextBox 14"/>
          <p:cNvSpPr txBox="1"/>
          <p:nvPr/>
        </p:nvSpPr>
        <p:spPr>
          <a:xfrm>
            <a:off x="6553200" y="5486400"/>
            <a:ext cx="2362200" cy="461665"/>
          </a:xfrm>
          <a:prstGeom prst="rect">
            <a:avLst/>
          </a:prstGeom>
          <a:noFill/>
        </p:spPr>
        <p:txBody>
          <a:bodyPr wrap="square" rtlCol="0">
            <a:spAutoFit/>
          </a:bodyPr>
          <a:lstStyle/>
          <a:p>
            <a:pPr algn="ctr"/>
            <a:r>
              <a:rPr lang="en-US" sz="2400" b="1" dirty="0" smtClean="0"/>
              <a:t>Isolates self</a:t>
            </a:r>
            <a:endParaRPr lang="en-US" sz="2400" b="1" dirty="0"/>
          </a:p>
        </p:txBody>
      </p:sp>
      <p:sp>
        <p:nvSpPr>
          <p:cNvPr id="16" name="TextBox 15"/>
          <p:cNvSpPr txBox="1"/>
          <p:nvPr/>
        </p:nvSpPr>
        <p:spPr>
          <a:xfrm>
            <a:off x="304800" y="5257800"/>
            <a:ext cx="2209800" cy="830997"/>
          </a:xfrm>
          <a:prstGeom prst="rect">
            <a:avLst/>
          </a:prstGeom>
          <a:noFill/>
        </p:spPr>
        <p:txBody>
          <a:bodyPr wrap="square" rtlCol="0">
            <a:spAutoFit/>
          </a:bodyPr>
          <a:lstStyle/>
          <a:p>
            <a:pPr algn="ctr"/>
            <a:r>
              <a:rPr lang="en-US" sz="2400" b="1" dirty="0" smtClean="0"/>
              <a:t>Reaches out for help</a:t>
            </a:r>
            <a:endParaRPr lang="en-US" sz="2400" b="1" dirty="0"/>
          </a:p>
        </p:txBody>
      </p:sp>
      <p:sp>
        <p:nvSpPr>
          <p:cNvPr id="17" name="TextBox 16"/>
          <p:cNvSpPr txBox="1"/>
          <p:nvPr/>
        </p:nvSpPr>
        <p:spPr>
          <a:xfrm>
            <a:off x="381000" y="6096000"/>
            <a:ext cx="2362200" cy="461665"/>
          </a:xfrm>
          <a:prstGeom prst="rect">
            <a:avLst/>
          </a:prstGeom>
          <a:noFill/>
        </p:spPr>
        <p:txBody>
          <a:bodyPr wrap="square" rtlCol="0">
            <a:spAutoFit/>
          </a:bodyPr>
          <a:lstStyle/>
          <a:p>
            <a:pPr algn="ctr"/>
            <a:r>
              <a:rPr lang="en-US" sz="2400" b="1" dirty="0" smtClean="0"/>
              <a:t>Sees therapist</a:t>
            </a:r>
            <a:endParaRPr lang="en-US"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ox(in)">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box(in)">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box(in)">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box(in)">
                                      <p:cBhvr>
                                        <p:cTn id="27" dur="5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ox(i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ox(i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ox(in)">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ox(in)">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ox(in)">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box(in)">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P spid="15" grpId="0"/>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Acute vs. Chronic Risk Factors</a:t>
            </a:r>
            <a:endParaRPr lang="en-US" dirty="0"/>
          </a:p>
        </p:txBody>
      </p:sp>
      <p:sp>
        <p:nvSpPr>
          <p:cNvPr id="11" name="Content Placeholder 10"/>
          <p:cNvSpPr>
            <a:spLocks noGrp="1"/>
          </p:cNvSpPr>
          <p:nvPr>
            <p:ph sz="half" idx="1"/>
          </p:nvPr>
        </p:nvSpPr>
        <p:spPr>
          <a:xfrm>
            <a:off x="228600" y="2362200"/>
            <a:ext cx="4116387" cy="4095750"/>
          </a:xfrm>
        </p:spPr>
        <p:txBody>
          <a:bodyPr/>
          <a:lstStyle/>
          <a:p>
            <a:r>
              <a:rPr lang="en-US" dirty="0" smtClean="0"/>
              <a:t>Chronic Risk factors do not change</a:t>
            </a:r>
          </a:p>
          <a:p>
            <a:pPr lvl="1"/>
            <a:r>
              <a:rPr lang="en-US" dirty="0" smtClean="0"/>
              <a:t>Prior suicide attempt</a:t>
            </a:r>
          </a:p>
          <a:p>
            <a:pPr lvl="1"/>
            <a:r>
              <a:rPr lang="en-US" dirty="0" smtClean="0"/>
              <a:t>Family history of suicide</a:t>
            </a:r>
          </a:p>
          <a:p>
            <a:pPr lvl="1"/>
            <a:r>
              <a:rPr lang="en-US" dirty="0" smtClean="0"/>
              <a:t>History of trauma</a:t>
            </a:r>
          </a:p>
          <a:p>
            <a:pPr lvl="1"/>
            <a:r>
              <a:rPr lang="en-US" dirty="0" smtClean="0"/>
              <a:t>History of depression</a:t>
            </a:r>
          </a:p>
          <a:p>
            <a:pPr lvl="1"/>
            <a:r>
              <a:rPr lang="en-US" dirty="0" smtClean="0"/>
              <a:t>Gender </a:t>
            </a:r>
            <a:r>
              <a:rPr lang="en-US" dirty="0" err="1" smtClean="0"/>
              <a:t>dysphoria</a:t>
            </a:r>
            <a:endParaRPr lang="en-US" dirty="0" smtClean="0"/>
          </a:p>
          <a:p>
            <a:pPr lvl="1"/>
            <a:r>
              <a:rPr lang="en-US" dirty="0" smtClean="0"/>
              <a:t>… … </a:t>
            </a:r>
          </a:p>
          <a:p>
            <a:pPr lvl="1"/>
            <a:endParaRPr lang="en-US" dirty="0" smtClean="0"/>
          </a:p>
          <a:p>
            <a:endParaRPr lang="en-US" dirty="0"/>
          </a:p>
        </p:txBody>
      </p:sp>
      <p:sp>
        <p:nvSpPr>
          <p:cNvPr id="12" name="Content Placeholder 11"/>
          <p:cNvSpPr>
            <a:spLocks noGrp="1"/>
          </p:cNvSpPr>
          <p:nvPr>
            <p:ph sz="half" idx="2"/>
          </p:nvPr>
        </p:nvSpPr>
        <p:spPr>
          <a:xfrm>
            <a:off x="5105400" y="2362200"/>
            <a:ext cx="3813175" cy="4095750"/>
          </a:xfrm>
        </p:spPr>
        <p:txBody>
          <a:bodyPr/>
          <a:lstStyle/>
          <a:p>
            <a:r>
              <a:rPr lang="en-US" dirty="0" smtClean="0"/>
              <a:t>Acute Risk Factors can be changed</a:t>
            </a:r>
          </a:p>
          <a:p>
            <a:pPr lvl="1"/>
            <a:r>
              <a:rPr lang="en-US" dirty="0" smtClean="0"/>
              <a:t>Bullying</a:t>
            </a:r>
          </a:p>
          <a:p>
            <a:pPr lvl="1"/>
            <a:r>
              <a:rPr lang="en-US" dirty="0" smtClean="0"/>
              <a:t>Depression</a:t>
            </a:r>
          </a:p>
          <a:p>
            <a:pPr lvl="1"/>
            <a:r>
              <a:rPr lang="en-US" dirty="0" smtClean="0"/>
              <a:t>Anxiety</a:t>
            </a:r>
          </a:p>
          <a:p>
            <a:pPr lvl="1"/>
            <a:r>
              <a:rPr lang="en-US" dirty="0" smtClean="0"/>
              <a:t>Grief/loss</a:t>
            </a:r>
          </a:p>
          <a:p>
            <a:pPr lvl="1"/>
            <a:endParaRPr lang="en-US" dirty="0" smtClean="0"/>
          </a:p>
        </p:txBody>
      </p:sp>
      <p:grpSp>
        <p:nvGrpSpPr>
          <p:cNvPr id="5" name="Group 4"/>
          <p:cNvGrpSpPr/>
          <p:nvPr/>
        </p:nvGrpSpPr>
        <p:grpSpPr>
          <a:xfrm>
            <a:off x="152401" y="152400"/>
            <a:ext cx="2514599" cy="2057400"/>
            <a:chOff x="3066225" y="1270002"/>
            <a:chExt cx="2689255" cy="2235194"/>
          </a:xfrm>
          <a:scene3d>
            <a:camera prst="orthographicFront"/>
            <a:lightRig rig="flat" dir="t"/>
          </a:scene3d>
        </p:grpSpPr>
        <p:sp>
          <p:nvSpPr>
            <p:cNvPr id="6" name="Rounded Rectangle 5"/>
            <p:cNvSpPr/>
            <p:nvPr/>
          </p:nvSpPr>
          <p:spPr>
            <a:xfrm>
              <a:off x="3066225" y="1270002"/>
              <a:ext cx="2689255" cy="2235194"/>
            </a:xfrm>
            <a:prstGeom prst="roundRect">
              <a:avLst/>
            </a:prstGeom>
            <a:sp3d prstMaterial="dkEdge">
              <a:bevelT w="8200" h="38100"/>
            </a:sp3d>
          </p:spPr>
          <p:style>
            <a:lnRef idx="3">
              <a:schemeClr val="lt1"/>
            </a:lnRef>
            <a:fillRef idx="1">
              <a:schemeClr val="dk1"/>
            </a:fillRef>
            <a:effectRef idx="1">
              <a:schemeClr val="dk1"/>
            </a:effectRef>
            <a:fontRef idx="minor">
              <a:schemeClr val="lt1"/>
            </a:fontRef>
          </p:style>
        </p:sp>
        <p:sp>
          <p:nvSpPr>
            <p:cNvPr id="7" name="Rounded Rectangle 4"/>
            <p:cNvSpPr/>
            <p:nvPr/>
          </p:nvSpPr>
          <p:spPr>
            <a:xfrm>
              <a:off x="3175338" y="1379115"/>
              <a:ext cx="2471029" cy="201696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400" kern="1200" dirty="0" smtClean="0"/>
                <a:t>Assessment</a:t>
              </a:r>
              <a:endParaRPr lang="en-US" sz="2400" kern="1200" dirty="0"/>
            </a:p>
            <a:p>
              <a:pPr marL="171450" lvl="1" indent="-171450" algn="l" defTabSz="800100">
                <a:lnSpc>
                  <a:spcPct val="114000"/>
                </a:lnSpc>
                <a:spcBef>
                  <a:spcPct val="0"/>
                </a:spcBef>
                <a:spcAft>
                  <a:spcPts val="300"/>
                </a:spcAft>
                <a:buChar char="••"/>
              </a:pPr>
              <a:r>
                <a:rPr lang="en-US" sz="1600" b="1" kern="1200" dirty="0" smtClean="0">
                  <a:solidFill>
                    <a:schemeClr val="accent3"/>
                  </a:solidFill>
                </a:rPr>
                <a:t>Support and trust</a:t>
              </a:r>
              <a:endParaRPr lang="en-US" sz="1600" b="1" kern="1200" dirty="0">
                <a:solidFill>
                  <a:schemeClr val="accent3"/>
                </a:solidFill>
              </a:endParaRPr>
            </a:p>
            <a:p>
              <a:pPr marL="171450" lvl="1" indent="-171450" algn="l" defTabSz="800100">
                <a:lnSpc>
                  <a:spcPct val="114000"/>
                </a:lnSpc>
                <a:spcBef>
                  <a:spcPct val="0"/>
                </a:spcBef>
                <a:spcAft>
                  <a:spcPts val="300"/>
                </a:spcAft>
                <a:buChar char="••"/>
              </a:pPr>
              <a:r>
                <a:rPr lang="en-US" sz="1600" b="1" kern="1200" dirty="0" smtClean="0">
                  <a:solidFill>
                    <a:schemeClr val="bg1"/>
                  </a:solidFill>
                </a:rPr>
                <a:t>Assess behavior</a:t>
              </a:r>
              <a:endParaRPr lang="en-US" sz="1600" kern="1200" dirty="0">
                <a:solidFill>
                  <a:schemeClr val="bg1"/>
                </a:solidFill>
              </a:endParaRPr>
            </a:p>
            <a:p>
              <a:pPr marL="171450" lvl="1" indent="-171450" algn="l" defTabSz="800100">
                <a:lnSpc>
                  <a:spcPct val="114000"/>
                </a:lnSpc>
                <a:spcBef>
                  <a:spcPct val="0"/>
                </a:spcBef>
                <a:spcAft>
                  <a:spcPts val="300"/>
                </a:spcAft>
                <a:buChar char="••"/>
              </a:pPr>
              <a:r>
                <a:rPr lang="en-US" sz="1600" b="1" kern="1200" dirty="0" smtClean="0">
                  <a:solidFill>
                    <a:schemeClr val="bg1"/>
                  </a:solidFill>
                </a:rPr>
                <a:t>Assess resources</a:t>
              </a:r>
              <a:endParaRPr lang="en-US" sz="1600" kern="1200" dirty="0">
                <a:solidFill>
                  <a:schemeClr val="bg1"/>
                </a:solidFill>
              </a:endParaRPr>
            </a:p>
            <a:p>
              <a:pPr marL="171450" lvl="1" indent="-171450" algn="l" defTabSz="800100">
                <a:lnSpc>
                  <a:spcPct val="114000"/>
                </a:lnSpc>
                <a:spcBef>
                  <a:spcPct val="0"/>
                </a:spcBef>
                <a:spcAft>
                  <a:spcPts val="300"/>
                </a:spcAft>
                <a:buChar char="••"/>
              </a:pPr>
              <a:r>
                <a:rPr lang="en-US" sz="1600" b="1" kern="1200" dirty="0" smtClean="0">
                  <a:solidFill>
                    <a:schemeClr val="accent2">
                      <a:lumMod val="60000"/>
                      <a:lumOff val="40000"/>
                    </a:schemeClr>
                  </a:solidFill>
                </a:rPr>
                <a:t>Assess risk</a:t>
              </a:r>
              <a:endParaRPr lang="en-US" sz="1600" kern="1200" dirty="0">
                <a:solidFill>
                  <a:schemeClr val="accent2">
                    <a:lumMod val="60000"/>
                    <a:lumOff val="40000"/>
                  </a:schemeClr>
                </a:solidFill>
              </a:endParaRP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suicide warning signs are more serious than others</a:t>
            </a:r>
            <a:endParaRPr lang="en-US" dirty="0"/>
          </a:p>
        </p:txBody>
      </p:sp>
      <p:sp>
        <p:nvSpPr>
          <p:cNvPr id="3" name="Content Placeholder 2"/>
          <p:cNvSpPr>
            <a:spLocks noGrp="1"/>
          </p:cNvSpPr>
          <p:nvPr>
            <p:ph idx="1"/>
          </p:nvPr>
        </p:nvSpPr>
        <p:spPr/>
        <p:txBody>
          <a:bodyPr/>
          <a:lstStyle/>
          <a:p>
            <a:r>
              <a:rPr lang="en-US" sz="2400" dirty="0" smtClean="0"/>
              <a:t>Suicide note</a:t>
            </a:r>
          </a:p>
          <a:p>
            <a:r>
              <a:rPr lang="en-US" sz="2400" dirty="0" smtClean="0"/>
              <a:t>Making final arrangements </a:t>
            </a:r>
          </a:p>
          <a:p>
            <a:r>
              <a:rPr lang="en-US" sz="2400" dirty="0" smtClean="0"/>
              <a:t>Giving away prized possessions </a:t>
            </a:r>
          </a:p>
          <a:p>
            <a:r>
              <a:rPr lang="en-US" sz="2400" dirty="0" smtClean="0"/>
              <a:t>Talking about death </a:t>
            </a:r>
          </a:p>
          <a:p>
            <a:r>
              <a:rPr lang="en-US" sz="2400" dirty="0" smtClean="0"/>
              <a:t>Reading, writing, and/or art about death  </a:t>
            </a:r>
          </a:p>
          <a:p>
            <a:r>
              <a:rPr lang="en-US" sz="2400" dirty="0" smtClean="0"/>
              <a:t>Hopelessness or helplessness </a:t>
            </a:r>
          </a:p>
          <a:p>
            <a:r>
              <a:rPr lang="en-US" sz="2400" dirty="0" smtClean="0"/>
              <a:t>Social withdrawal and isolation </a:t>
            </a:r>
          </a:p>
          <a:p>
            <a:r>
              <a:rPr lang="en-US" sz="2400" dirty="0" smtClean="0"/>
              <a:t>Lost involvement in interests &amp; activities  </a:t>
            </a:r>
          </a:p>
          <a:p>
            <a:r>
              <a:rPr lang="en-US" sz="2400" dirty="0" smtClean="0"/>
              <a:t>Increased risk-taking </a:t>
            </a:r>
          </a:p>
          <a:p>
            <a:r>
              <a:rPr lang="en-US" sz="2400" dirty="0" smtClean="0"/>
              <a:t>Heavy use of alcohol or drugs</a:t>
            </a:r>
            <a:endParaRPr lang="en-US" sz="24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grpSp>
        <p:nvGrpSpPr>
          <p:cNvPr id="5" name="Group 4"/>
          <p:cNvGrpSpPr/>
          <p:nvPr/>
        </p:nvGrpSpPr>
        <p:grpSpPr>
          <a:xfrm>
            <a:off x="6096000" y="1524000"/>
            <a:ext cx="2238378" cy="1016000"/>
            <a:chOff x="5076821" y="0"/>
            <a:chExt cx="2238378" cy="1016000"/>
          </a:xfrm>
        </p:grpSpPr>
        <p:sp>
          <p:nvSpPr>
            <p:cNvPr id="6" name="Rounded Rectangle 5"/>
            <p:cNvSpPr/>
            <p:nvPr/>
          </p:nvSpPr>
          <p:spPr>
            <a:xfrm>
              <a:off x="5076821" y="0"/>
              <a:ext cx="2238378" cy="1016000"/>
            </a:xfrm>
            <a:prstGeom prst="roundRect">
              <a:avLst>
                <a:gd name="adj" fmla="val 1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5106579" y="29758"/>
              <a:ext cx="2178862" cy="9564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800" kern="1200" dirty="0" smtClean="0"/>
                <a:t>Stressors and Risks</a:t>
              </a:r>
              <a:endParaRPr lang="en-US" sz="2800" kern="1200" dirty="0"/>
            </a:p>
          </p:txBody>
        </p:sp>
      </p:grpSp>
      <p:grpSp>
        <p:nvGrpSpPr>
          <p:cNvPr id="9" name="Group 8"/>
          <p:cNvGrpSpPr/>
          <p:nvPr/>
        </p:nvGrpSpPr>
        <p:grpSpPr>
          <a:xfrm>
            <a:off x="914400" y="1524000"/>
            <a:ext cx="2114568" cy="1016000"/>
            <a:chOff x="800105" y="0"/>
            <a:chExt cx="2114568" cy="1016000"/>
          </a:xfrm>
        </p:grpSpPr>
        <p:sp>
          <p:nvSpPr>
            <p:cNvPr id="10" name="Rounded Rectangle 9"/>
            <p:cNvSpPr/>
            <p:nvPr/>
          </p:nvSpPr>
          <p:spPr>
            <a:xfrm>
              <a:off x="800105" y="0"/>
              <a:ext cx="2114568" cy="1016000"/>
            </a:xfrm>
            <a:prstGeom prst="roundRect">
              <a:avLst>
                <a:gd name="adj" fmla="val 1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Rounded Rectangle 4"/>
            <p:cNvSpPr/>
            <p:nvPr/>
          </p:nvSpPr>
          <p:spPr>
            <a:xfrm>
              <a:off x="829863" y="29758"/>
              <a:ext cx="2055052" cy="9564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800" kern="1200" dirty="0" smtClean="0"/>
                <a:t>Resources</a:t>
              </a:r>
              <a:endParaRPr lang="en-US" sz="2800" kern="1200" dirty="0"/>
            </a:p>
          </p:txBody>
        </p:sp>
      </p:grpSp>
      <p:sp>
        <p:nvSpPr>
          <p:cNvPr id="12" name="Isosceles Triangle 11"/>
          <p:cNvSpPr/>
          <p:nvPr/>
        </p:nvSpPr>
        <p:spPr>
          <a:xfrm>
            <a:off x="4114800" y="5867400"/>
            <a:ext cx="685800" cy="762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300193">
            <a:off x="826186" y="5411969"/>
            <a:ext cx="7360428" cy="440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316869">
            <a:off x="947182" y="4246212"/>
            <a:ext cx="2186023" cy="8131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Child’s Strengths</a:t>
            </a:r>
            <a:endParaRPr lang="en-US" sz="1600" b="1" dirty="0"/>
          </a:p>
        </p:txBody>
      </p:sp>
      <p:sp>
        <p:nvSpPr>
          <p:cNvPr id="15" name="Rounded Rectangle 14"/>
          <p:cNvSpPr/>
          <p:nvPr/>
        </p:nvSpPr>
        <p:spPr>
          <a:xfrm rot="316869">
            <a:off x="6168391" y="4824382"/>
            <a:ext cx="2012211" cy="7372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Anxiety</a:t>
            </a:r>
            <a:endParaRPr lang="en-US" sz="1600" b="1" dirty="0"/>
          </a:p>
        </p:txBody>
      </p:sp>
      <p:sp>
        <p:nvSpPr>
          <p:cNvPr id="16" name="Rounded Rectangle 15"/>
          <p:cNvSpPr/>
          <p:nvPr/>
        </p:nvSpPr>
        <p:spPr>
          <a:xfrm rot="316869">
            <a:off x="1020518" y="3438195"/>
            <a:ext cx="1889530" cy="73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Parents</a:t>
            </a:r>
            <a:endParaRPr lang="en-US" sz="1600" b="1" dirty="0"/>
          </a:p>
        </p:txBody>
      </p:sp>
      <p:sp>
        <p:nvSpPr>
          <p:cNvPr id="17" name="Rounded Rectangle 16"/>
          <p:cNvSpPr/>
          <p:nvPr/>
        </p:nvSpPr>
        <p:spPr>
          <a:xfrm rot="316869">
            <a:off x="6394794" y="4107982"/>
            <a:ext cx="1814149" cy="684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Academic stress</a:t>
            </a:r>
          </a:p>
        </p:txBody>
      </p:sp>
      <p:sp>
        <p:nvSpPr>
          <p:cNvPr id="18" name="Rounded Rectangle 17"/>
          <p:cNvSpPr/>
          <p:nvPr/>
        </p:nvSpPr>
        <p:spPr>
          <a:xfrm rot="316869">
            <a:off x="6581157" y="3351976"/>
            <a:ext cx="1669409" cy="684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Bullying</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Engaging Resources</a:t>
            </a:r>
            <a:endParaRPr lang="en-US" dirty="0"/>
          </a:p>
        </p:txBody>
      </p:sp>
      <p:grpSp>
        <p:nvGrpSpPr>
          <p:cNvPr id="3" name="Group 4"/>
          <p:cNvGrpSpPr/>
          <p:nvPr/>
        </p:nvGrpSpPr>
        <p:grpSpPr>
          <a:xfrm>
            <a:off x="6096000" y="1524000"/>
            <a:ext cx="2238378" cy="1016000"/>
            <a:chOff x="5076821" y="0"/>
            <a:chExt cx="2238378" cy="1016000"/>
          </a:xfrm>
        </p:grpSpPr>
        <p:sp>
          <p:nvSpPr>
            <p:cNvPr id="6" name="Rounded Rectangle 5"/>
            <p:cNvSpPr/>
            <p:nvPr/>
          </p:nvSpPr>
          <p:spPr>
            <a:xfrm>
              <a:off x="5076821" y="0"/>
              <a:ext cx="2238378" cy="1016000"/>
            </a:xfrm>
            <a:prstGeom prst="roundRect">
              <a:avLst>
                <a:gd name="adj" fmla="val 1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5106579" y="29758"/>
              <a:ext cx="2178862" cy="9564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800" kern="1200" dirty="0" smtClean="0"/>
                <a:t>Stressors and Risks</a:t>
              </a:r>
              <a:endParaRPr lang="en-US" sz="2800" kern="1200" dirty="0"/>
            </a:p>
          </p:txBody>
        </p:sp>
      </p:grpSp>
      <p:grpSp>
        <p:nvGrpSpPr>
          <p:cNvPr id="4" name="Group 8"/>
          <p:cNvGrpSpPr/>
          <p:nvPr/>
        </p:nvGrpSpPr>
        <p:grpSpPr>
          <a:xfrm>
            <a:off x="914400" y="1524000"/>
            <a:ext cx="2114568" cy="1016000"/>
            <a:chOff x="800105" y="0"/>
            <a:chExt cx="2114568" cy="1016000"/>
          </a:xfrm>
        </p:grpSpPr>
        <p:sp>
          <p:nvSpPr>
            <p:cNvPr id="10" name="Rounded Rectangle 9"/>
            <p:cNvSpPr/>
            <p:nvPr/>
          </p:nvSpPr>
          <p:spPr>
            <a:xfrm>
              <a:off x="800105" y="0"/>
              <a:ext cx="2114568" cy="1016000"/>
            </a:xfrm>
            <a:prstGeom prst="roundRect">
              <a:avLst>
                <a:gd name="adj" fmla="val 1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Rounded Rectangle 4"/>
            <p:cNvSpPr/>
            <p:nvPr/>
          </p:nvSpPr>
          <p:spPr>
            <a:xfrm>
              <a:off x="829863" y="29758"/>
              <a:ext cx="2055052" cy="9564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800" kern="1200" dirty="0" smtClean="0"/>
                <a:t>Resources</a:t>
              </a:r>
              <a:endParaRPr lang="en-US" sz="2800" kern="1200" dirty="0"/>
            </a:p>
          </p:txBody>
        </p:sp>
      </p:grpSp>
      <p:sp>
        <p:nvSpPr>
          <p:cNvPr id="12" name="Isosceles Triangle 11"/>
          <p:cNvSpPr/>
          <p:nvPr/>
        </p:nvSpPr>
        <p:spPr>
          <a:xfrm>
            <a:off x="4114800" y="5867400"/>
            <a:ext cx="685800" cy="762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384063">
            <a:off x="826186" y="5411969"/>
            <a:ext cx="7360428" cy="440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1424329">
            <a:off x="730731" y="4571392"/>
            <a:ext cx="2548040" cy="913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Child’s Strengths</a:t>
            </a:r>
            <a:endParaRPr lang="en-US" b="1" dirty="0"/>
          </a:p>
        </p:txBody>
      </p:sp>
      <p:sp>
        <p:nvSpPr>
          <p:cNvPr id="15" name="Rounded Rectangle 14"/>
          <p:cNvSpPr/>
          <p:nvPr/>
        </p:nvSpPr>
        <p:spPr>
          <a:xfrm rot="21337528">
            <a:off x="6044986" y="4419069"/>
            <a:ext cx="2012211" cy="7372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Anxiety</a:t>
            </a:r>
            <a:endParaRPr lang="en-US" sz="1600" b="1" dirty="0"/>
          </a:p>
        </p:txBody>
      </p:sp>
      <p:sp>
        <p:nvSpPr>
          <p:cNvPr id="16" name="Rounded Rectangle 15"/>
          <p:cNvSpPr/>
          <p:nvPr/>
        </p:nvSpPr>
        <p:spPr>
          <a:xfrm rot="21408912">
            <a:off x="706280" y="3718329"/>
            <a:ext cx="2208406" cy="798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Parents</a:t>
            </a:r>
            <a:endParaRPr lang="en-US" sz="2400" b="1" dirty="0"/>
          </a:p>
        </p:txBody>
      </p:sp>
      <p:sp>
        <p:nvSpPr>
          <p:cNvPr id="17" name="Rounded Rectangle 16"/>
          <p:cNvSpPr/>
          <p:nvPr/>
        </p:nvSpPr>
        <p:spPr>
          <a:xfrm rot="21372668">
            <a:off x="6143442" y="3644386"/>
            <a:ext cx="1786052" cy="684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Academic stress</a:t>
            </a:r>
          </a:p>
        </p:txBody>
      </p:sp>
      <p:sp>
        <p:nvSpPr>
          <p:cNvPr id="18" name="Rounded Rectangle 17"/>
          <p:cNvSpPr/>
          <p:nvPr/>
        </p:nvSpPr>
        <p:spPr>
          <a:xfrm rot="21374596">
            <a:off x="6116630" y="2873354"/>
            <a:ext cx="1669409" cy="684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Bullying</a:t>
            </a:r>
          </a:p>
        </p:txBody>
      </p:sp>
      <p:sp>
        <p:nvSpPr>
          <p:cNvPr id="19" name="Rounded Rectangle 18"/>
          <p:cNvSpPr/>
          <p:nvPr/>
        </p:nvSpPr>
        <p:spPr>
          <a:xfrm rot="21408912">
            <a:off x="630080" y="2880129"/>
            <a:ext cx="2208406" cy="7986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School</a:t>
            </a:r>
            <a:endParaRPr lang="en-US" sz="2000" b="1"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the decision</a:t>
            </a:r>
            <a:endParaRPr lang="en-US" dirty="0"/>
          </a:p>
        </p:txBody>
      </p:sp>
      <p:sp>
        <p:nvSpPr>
          <p:cNvPr id="4" name="Content Placeholder 3"/>
          <p:cNvSpPr>
            <a:spLocks noGrp="1"/>
          </p:cNvSpPr>
          <p:nvPr>
            <p:ph sz="half" idx="2"/>
          </p:nvPr>
        </p:nvSpPr>
        <p:spPr>
          <a:xfrm>
            <a:off x="1905000" y="1412875"/>
            <a:ext cx="6988175" cy="4968875"/>
          </a:xfrm>
        </p:spPr>
        <p:txBody>
          <a:bodyPr/>
          <a:lstStyle/>
          <a:p>
            <a:r>
              <a:rPr lang="en-US" dirty="0" smtClean="0"/>
              <a:t>Gather the information</a:t>
            </a:r>
          </a:p>
          <a:p>
            <a:r>
              <a:rPr lang="en-US" dirty="0" smtClean="0"/>
              <a:t>How do I remember all the stressors, triggers, risk factors?</a:t>
            </a:r>
          </a:p>
          <a:p>
            <a:pPr lvl="1"/>
            <a:r>
              <a:rPr lang="en-US" dirty="0" smtClean="0"/>
              <a:t>Use </a:t>
            </a:r>
            <a:r>
              <a:rPr lang="en-US" dirty="0" smtClean="0"/>
              <a:t>C-SSRS </a:t>
            </a:r>
            <a:r>
              <a:rPr lang="en-US" dirty="0" smtClean="0"/>
              <a:t>Check list</a:t>
            </a:r>
          </a:p>
          <a:p>
            <a:r>
              <a:rPr lang="en-US" dirty="0" smtClean="0"/>
              <a:t>Engage resources </a:t>
            </a:r>
          </a:p>
          <a:p>
            <a:pPr lvl="1"/>
            <a:r>
              <a:rPr lang="en-US" dirty="0" smtClean="0"/>
              <a:t>Child, family, therapist, etc </a:t>
            </a:r>
          </a:p>
          <a:p>
            <a:pPr lvl="1"/>
            <a:r>
              <a:rPr lang="en-US" dirty="0" smtClean="0"/>
              <a:t>No resources </a:t>
            </a:r>
            <a:r>
              <a:rPr lang="en-US" dirty="0" smtClean="0">
                <a:sym typeface="Wingdings" pitchFamily="2" charset="2"/>
              </a:rPr>
              <a:t> go to ER</a:t>
            </a:r>
            <a:endParaRPr lang="en-US" dirty="0" smtClean="0"/>
          </a:p>
          <a:p>
            <a:r>
              <a:rPr lang="en-US" dirty="0" smtClean="0"/>
              <a:t>Develop safety plan</a:t>
            </a:r>
          </a:p>
          <a:p>
            <a:pPr lvl="1"/>
            <a:r>
              <a:rPr lang="en-US" dirty="0" smtClean="0"/>
              <a:t>No safe plan </a:t>
            </a:r>
            <a:r>
              <a:rPr lang="en-US" dirty="0" smtClean="0">
                <a:sym typeface="Wingdings" pitchFamily="2" charset="2"/>
              </a:rPr>
              <a:t> go to ER</a:t>
            </a:r>
            <a:endParaRPr lang="en-US" dirty="0" smtClean="0"/>
          </a:p>
          <a:p>
            <a:r>
              <a:rPr lang="en-US" dirty="0" smtClean="0"/>
              <a:t>Develop long-term plan</a:t>
            </a:r>
          </a:p>
          <a:p>
            <a:pPr lvl="1"/>
            <a:endParaRPr lang="en-US"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go to ER</a:t>
            </a:r>
            <a:endParaRPr lang="en-US" dirty="0"/>
          </a:p>
        </p:txBody>
      </p:sp>
      <p:sp>
        <p:nvSpPr>
          <p:cNvPr id="3" name="Content Placeholder 2"/>
          <p:cNvSpPr>
            <a:spLocks noGrp="1"/>
          </p:cNvSpPr>
          <p:nvPr>
            <p:ph idx="1"/>
          </p:nvPr>
        </p:nvSpPr>
        <p:spPr>
          <a:xfrm>
            <a:off x="4495800" y="1371600"/>
            <a:ext cx="4141787" cy="5029200"/>
          </a:xfrm>
        </p:spPr>
        <p:txBody>
          <a:bodyPr/>
          <a:lstStyle/>
          <a:p>
            <a:r>
              <a:rPr lang="en-US" dirty="0" smtClean="0"/>
              <a:t>A suicide attempt </a:t>
            </a:r>
          </a:p>
          <a:p>
            <a:r>
              <a:rPr lang="en-US" dirty="0" smtClean="0"/>
              <a:t>Preparing for suicide attempt</a:t>
            </a:r>
          </a:p>
          <a:p>
            <a:r>
              <a:rPr lang="en-US" dirty="0" smtClean="0"/>
              <a:t>Persistent </a:t>
            </a:r>
            <a:r>
              <a:rPr lang="en-US" dirty="0" err="1" smtClean="0"/>
              <a:t>suicidality</a:t>
            </a:r>
            <a:r>
              <a:rPr lang="en-US" dirty="0" smtClean="0"/>
              <a:t> with hopelessness (no reasons to live)</a:t>
            </a:r>
          </a:p>
          <a:p>
            <a:r>
              <a:rPr lang="en-US" b="1" dirty="0" smtClean="0"/>
              <a:t>Dysfunction with significant risk factors and no accessible resources</a:t>
            </a:r>
          </a:p>
          <a:p>
            <a:endParaRPr lang="en-US" dirty="0" smtClean="0"/>
          </a:p>
        </p:txBody>
      </p:sp>
      <p:sp>
        <p:nvSpPr>
          <p:cNvPr id="4" name="Content Placeholder 2"/>
          <p:cNvSpPr txBox="1">
            <a:spLocks/>
          </p:cNvSpPr>
          <p:nvPr/>
        </p:nvSpPr>
        <p:spPr bwMode="auto">
          <a:xfrm>
            <a:off x="228600" y="1524001"/>
            <a:ext cx="4141787" cy="16001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Question:</a:t>
            </a:r>
            <a:r>
              <a:rPr kumimoji="0" lang="en-US" sz="2800" b="0" i="0" u="none" strike="noStrike" kern="0" cap="none" spc="0" normalizeH="0" noProof="0" dirty="0" smtClean="0">
                <a:ln>
                  <a:noFill/>
                </a:ln>
                <a:solidFill>
                  <a:schemeClr val="tx1"/>
                </a:solidFill>
                <a:effectLst/>
                <a:uLnTx/>
                <a:uFillTx/>
                <a:latin typeface="+mn-lt"/>
                <a:ea typeface="+mn-ea"/>
                <a:cs typeface="+mn-cs"/>
              </a:rPr>
              <a:t> </a:t>
            </a:r>
            <a:r>
              <a:rPr kumimoji="0" lang="en-US" sz="2800" b="0" i="0" u="none" strike="noStrike" kern="0" cap="none" spc="0" normalizeH="0" baseline="0" noProof="0" dirty="0" smtClean="0">
                <a:ln>
                  <a:noFill/>
                </a:ln>
                <a:solidFill>
                  <a:schemeClr val="tx1"/>
                </a:solidFill>
                <a:effectLst/>
                <a:uLnTx/>
                <a:uFillTx/>
                <a:latin typeface="+mn-lt"/>
                <a:ea typeface="+mn-ea"/>
                <a:cs typeface="+mn-cs"/>
              </a:rPr>
              <a:t>When</a:t>
            </a:r>
            <a:r>
              <a:rPr kumimoji="0" lang="en-US" sz="2800" b="0" i="0" u="none" strike="noStrike" kern="0" cap="none" spc="0" normalizeH="0" noProof="0" dirty="0" smtClean="0">
                <a:ln>
                  <a:noFill/>
                </a:ln>
                <a:solidFill>
                  <a:schemeClr val="tx1"/>
                </a:solidFill>
                <a:effectLst/>
                <a:uLnTx/>
                <a:uFillTx/>
                <a:latin typeface="+mn-lt"/>
                <a:ea typeface="+mn-ea"/>
                <a:cs typeface="+mn-cs"/>
              </a:rPr>
              <a:t> should a child go to the EMERGENCY Room?</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Rectangle 4"/>
          <p:cNvSpPr/>
          <p:nvPr/>
        </p:nvSpPr>
        <p:spPr>
          <a:xfrm>
            <a:off x="0" y="3276600"/>
            <a:ext cx="3962400" cy="1323439"/>
          </a:xfrm>
          <a:prstGeom prst="rect">
            <a:avLst/>
          </a:prstGeom>
        </p:spPr>
        <p:txBody>
          <a:bodyPr wrap="square">
            <a:spAutoFit/>
          </a:bodyPr>
          <a:lstStyle/>
          <a:p>
            <a:pPr marL="342900" lvl="0" indent="-342900" algn="ctr">
              <a:spcBef>
                <a:spcPct val="20000"/>
              </a:spcBef>
              <a:defRPr/>
            </a:pPr>
            <a:r>
              <a:rPr lang="en-US" sz="4000" kern="0" dirty="0" smtClean="0"/>
              <a:t>  When there is an Emergency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own Arrow Callout 10"/>
          <p:cNvSpPr/>
          <p:nvPr/>
        </p:nvSpPr>
        <p:spPr>
          <a:xfrm>
            <a:off x="304800" y="2057400"/>
            <a:ext cx="4343400" cy="2133600"/>
          </a:xfrm>
          <a:prstGeom prst="downArrowCallout">
            <a:avLst>
              <a:gd name="adj1" fmla="val 12907"/>
              <a:gd name="adj2" fmla="val 14742"/>
              <a:gd name="adj3" fmla="val 14655"/>
              <a:gd name="adj4" fmla="val 753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Is there an Emergency?</a:t>
            </a:r>
          </a:p>
          <a:p>
            <a:pPr algn="ctr"/>
            <a:r>
              <a:rPr lang="en-US" b="1" dirty="0" smtClean="0"/>
              <a:t>Examples:</a:t>
            </a:r>
            <a:r>
              <a:rPr lang="en-US" dirty="0" smtClean="0"/>
              <a:t> Suicide attempt; persistent intent; persistent suicidal thoughts with hopelessness; significant self-injury (needs stitches, overdose)</a:t>
            </a:r>
            <a:endParaRPr lang="en-US" dirty="0"/>
          </a:p>
        </p:txBody>
      </p:sp>
      <p:sp>
        <p:nvSpPr>
          <p:cNvPr id="12" name="Down Arrow Callout 11"/>
          <p:cNvSpPr/>
          <p:nvPr/>
        </p:nvSpPr>
        <p:spPr>
          <a:xfrm>
            <a:off x="304800" y="4267200"/>
            <a:ext cx="4343400" cy="838200"/>
          </a:xfrm>
          <a:prstGeom prst="downArrowCallout">
            <a:avLst>
              <a:gd name="adj1" fmla="val 23827"/>
              <a:gd name="adj2" fmla="val 20447"/>
              <a:gd name="adj3" fmla="val 22345"/>
              <a:gd name="adj4" fmla="val 645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Engage resources</a:t>
            </a:r>
            <a:endParaRPr lang="en-US" dirty="0"/>
          </a:p>
        </p:txBody>
      </p:sp>
      <p:sp>
        <p:nvSpPr>
          <p:cNvPr id="18" name="Down Arrow Callout 17"/>
          <p:cNvSpPr/>
          <p:nvPr/>
        </p:nvSpPr>
        <p:spPr>
          <a:xfrm>
            <a:off x="304800" y="5181600"/>
            <a:ext cx="4343400" cy="838200"/>
          </a:xfrm>
          <a:prstGeom prst="downArrowCallout">
            <a:avLst>
              <a:gd name="adj1" fmla="val 23827"/>
              <a:gd name="adj2" fmla="val 20447"/>
              <a:gd name="adj3" fmla="val 22345"/>
              <a:gd name="adj4" fmla="val 645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Develop Short-term Plan</a:t>
            </a:r>
            <a:endParaRPr lang="en-US" dirty="0"/>
          </a:p>
        </p:txBody>
      </p:sp>
      <p:sp>
        <p:nvSpPr>
          <p:cNvPr id="19" name="Down Arrow Callout 18"/>
          <p:cNvSpPr/>
          <p:nvPr/>
        </p:nvSpPr>
        <p:spPr>
          <a:xfrm>
            <a:off x="304800" y="1143000"/>
            <a:ext cx="4343400" cy="838200"/>
          </a:xfrm>
          <a:prstGeom prst="downArrowCallout">
            <a:avLst>
              <a:gd name="adj1" fmla="val 23827"/>
              <a:gd name="adj2" fmla="val 20447"/>
              <a:gd name="adj3" fmla="val 22345"/>
              <a:gd name="adj4" fmla="val 645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Evaluation and Assessment</a:t>
            </a:r>
            <a:endParaRPr lang="en-US" dirty="0"/>
          </a:p>
        </p:txBody>
      </p:sp>
      <p:sp>
        <p:nvSpPr>
          <p:cNvPr id="20" name="Down Arrow Callout 19"/>
          <p:cNvSpPr/>
          <p:nvPr/>
        </p:nvSpPr>
        <p:spPr>
          <a:xfrm>
            <a:off x="304800" y="304800"/>
            <a:ext cx="4343400" cy="762000"/>
          </a:xfrm>
          <a:prstGeom prst="downArrowCallout">
            <a:avLst>
              <a:gd name="adj1" fmla="val 25000"/>
              <a:gd name="adj2" fmla="val 25000"/>
              <a:gd name="adj3" fmla="val 2125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De-escalate</a:t>
            </a:r>
            <a:endParaRPr lang="en-US" sz="2400" b="1" dirty="0"/>
          </a:p>
        </p:txBody>
      </p:sp>
      <p:sp>
        <p:nvSpPr>
          <p:cNvPr id="22" name="Right Arrow 21"/>
          <p:cNvSpPr/>
          <p:nvPr/>
        </p:nvSpPr>
        <p:spPr>
          <a:xfrm>
            <a:off x="4800600" y="2133600"/>
            <a:ext cx="1371600" cy="762000"/>
          </a:xfrm>
          <a:prstGeom prst="rightArrow">
            <a:avLst>
              <a:gd name="adj1" fmla="val 40385"/>
              <a:gd name="adj2" fmla="val 48076"/>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rot="19854381">
            <a:off x="4596286" y="3983172"/>
            <a:ext cx="2720634" cy="492443"/>
          </a:xfrm>
          <a:prstGeom prst="rect">
            <a:avLst/>
          </a:prstGeom>
          <a:noFill/>
        </p:spPr>
        <p:txBody>
          <a:bodyPr wrap="square" lIns="91440" tIns="45720" rIns="91440" bIns="45720">
            <a:spAutoFit/>
            <a:scene3d>
              <a:camera prst="orthographicFront">
                <a:rot lat="0" lon="0" rev="0"/>
              </a:camera>
              <a:lightRig rig="threePt" dir="t"/>
            </a:scene3d>
          </a:bodyPr>
          <a:lstStyle/>
          <a:p>
            <a:pPr algn="ctr"/>
            <a:r>
              <a:rPr lang="en-US" sz="2600" b="1" cap="none" spc="0" dirty="0" smtClean="0">
                <a:ln w="12700">
                  <a:solidFill>
                    <a:schemeClr val="accent1">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 Resources</a:t>
            </a:r>
            <a:endParaRPr lang="en-US" sz="2600" b="1" cap="none" spc="0" dirty="0">
              <a:ln w="12700">
                <a:solidFill>
                  <a:schemeClr val="accent1">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 name="Rectangle 27"/>
          <p:cNvSpPr/>
          <p:nvPr/>
        </p:nvSpPr>
        <p:spPr>
          <a:xfrm rot="19459839">
            <a:off x="5102948" y="4032865"/>
            <a:ext cx="2786460" cy="1410803"/>
          </a:xfrm>
          <a:prstGeom prst="rect">
            <a:avLst/>
          </a:prstGeom>
          <a:noFill/>
        </p:spPr>
        <p:txBody>
          <a:bodyPr wrap="none" lIns="91440" tIns="45720" rIns="91440" bIns="45720">
            <a:prstTxWarp prst="textArchDown">
              <a:avLst>
                <a:gd name="adj" fmla="val 19977182"/>
              </a:avLst>
            </a:prstTxWarp>
            <a:spAutoFit/>
            <a:scene3d>
              <a:camera prst="orthographicFront">
                <a:rot lat="0" lon="0" rev="0"/>
              </a:camera>
              <a:lightRig rig="threePt" dir="t"/>
            </a:scene3d>
          </a:bodyPr>
          <a:lstStyle/>
          <a:p>
            <a:pPr algn="ctr"/>
            <a:r>
              <a:rPr lang="en-US" sz="2800" b="1" cap="none" spc="0" dirty="0" smtClean="0">
                <a:ln w="12700">
                  <a:solidFill>
                    <a:schemeClr val="accent1">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 Safe Plan</a:t>
            </a:r>
            <a:endParaRPr lang="en-US" sz="2800" b="1" cap="none" spc="0" dirty="0">
              <a:ln w="12700">
                <a:solidFill>
                  <a:schemeClr val="accent1">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 name="Rectangle 28"/>
          <p:cNvSpPr/>
          <p:nvPr/>
        </p:nvSpPr>
        <p:spPr>
          <a:xfrm>
            <a:off x="304800" y="6074391"/>
            <a:ext cx="4343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Develop Long-term Plan</a:t>
            </a:r>
            <a:endParaRPr lang="en-US" dirty="0"/>
          </a:p>
        </p:txBody>
      </p:sp>
      <p:pic>
        <p:nvPicPr>
          <p:cNvPr id="2050" name="Picture 2" descr="http://previews.123rf.com/images/silroby/silroby1209/silroby120900007/15147123-ambulance-with-flashing-lights-in-the-race-to-the-emergency-room-Stock-Vector.jpg"/>
          <p:cNvPicPr>
            <a:picLocks noChangeAspect="1" noChangeArrowheads="1"/>
          </p:cNvPicPr>
          <p:nvPr/>
        </p:nvPicPr>
        <p:blipFill>
          <a:blip r:embed="rId3" cstate="print"/>
          <a:srcRect/>
          <a:stretch>
            <a:fillRect/>
          </a:stretch>
        </p:blipFill>
        <p:spPr bwMode="auto">
          <a:xfrm>
            <a:off x="6477000" y="533400"/>
            <a:ext cx="2438400" cy="2438400"/>
          </a:xfrm>
          <a:prstGeom prst="rect">
            <a:avLst/>
          </a:prstGeom>
          <a:noFill/>
        </p:spPr>
      </p:pic>
      <p:sp>
        <p:nvSpPr>
          <p:cNvPr id="32" name="Rectangle 31"/>
          <p:cNvSpPr/>
          <p:nvPr/>
        </p:nvSpPr>
        <p:spPr>
          <a:xfrm>
            <a:off x="4724400" y="2743200"/>
            <a:ext cx="990600" cy="461665"/>
          </a:xfrm>
          <a:prstGeom prst="rect">
            <a:avLst/>
          </a:prstGeom>
          <a:noFill/>
        </p:spPr>
        <p:txBody>
          <a:bodyPr wrap="square" lIns="91440" tIns="45720" rIns="91440" bIns="45720">
            <a:spAutoFit/>
            <a:scene3d>
              <a:camera prst="orthographicFront">
                <a:rot lat="0" lon="0" rev="0"/>
              </a:camera>
              <a:lightRig rig="threePt" dir="t"/>
            </a:scene3d>
          </a:bodyPr>
          <a:lstStyle/>
          <a:p>
            <a:pPr algn="ctr"/>
            <a:r>
              <a:rPr lang="en-US" sz="2400" b="1" cap="none" spc="0" dirty="0" smtClean="0">
                <a:ln w="12700">
                  <a:solidFill>
                    <a:schemeClr val="accent1">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Yes</a:t>
            </a:r>
            <a:endParaRPr lang="en-US" sz="2400" b="1" cap="none" spc="0" dirty="0">
              <a:ln w="12700">
                <a:solidFill>
                  <a:schemeClr val="accent1">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 name="Right Arrow 32"/>
          <p:cNvSpPr/>
          <p:nvPr/>
        </p:nvSpPr>
        <p:spPr>
          <a:xfrm rot="19936606">
            <a:off x="4717153" y="3447064"/>
            <a:ext cx="2516411" cy="589807"/>
          </a:xfrm>
          <a:prstGeom prst="rightArrow">
            <a:avLst>
              <a:gd name="adj1" fmla="val 44211"/>
              <a:gd name="adj2" fmla="val 65944"/>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33"/>
          <p:cNvSpPr/>
          <p:nvPr/>
        </p:nvSpPr>
        <p:spPr>
          <a:xfrm rot="19697326">
            <a:off x="4471611" y="4158315"/>
            <a:ext cx="4215751" cy="826114"/>
          </a:xfrm>
          <a:custGeom>
            <a:avLst/>
            <a:gdLst>
              <a:gd name="connsiteX0" fmla="*/ 0 w 3728631"/>
              <a:gd name="connsiteY0" fmla="*/ 164524 h 589807"/>
              <a:gd name="connsiteX1" fmla="*/ 3339689 w 3728631"/>
              <a:gd name="connsiteY1" fmla="*/ 164524 h 589807"/>
              <a:gd name="connsiteX2" fmla="*/ 3339689 w 3728631"/>
              <a:gd name="connsiteY2" fmla="*/ 0 h 589807"/>
              <a:gd name="connsiteX3" fmla="*/ 3728631 w 3728631"/>
              <a:gd name="connsiteY3" fmla="*/ 294904 h 589807"/>
              <a:gd name="connsiteX4" fmla="*/ 3339689 w 3728631"/>
              <a:gd name="connsiteY4" fmla="*/ 589807 h 589807"/>
              <a:gd name="connsiteX5" fmla="*/ 3339689 w 3728631"/>
              <a:gd name="connsiteY5" fmla="*/ 425283 h 589807"/>
              <a:gd name="connsiteX6" fmla="*/ 0 w 3728631"/>
              <a:gd name="connsiteY6" fmla="*/ 425283 h 589807"/>
              <a:gd name="connsiteX7" fmla="*/ 0 w 3728631"/>
              <a:gd name="connsiteY7" fmla="*/ 164524 h 589807"/>
              <a:gd name="connsiteX0" fmla="*/ 0 w 3728631"/>
              <a:gd name="connsiteY0" fmla="*/ 164524 h 589807"/>
              <a:gd name="connsiteX1" fmla="*/ 3339689 w 3728631"/>
              <a:gd name="connsiteY1" fmla="*/ 164524 h 589807"/>
              <a:gd name="connsiteX2" fmla="*/ 3339689 w 3728631"/>
              <a:gd name="connsiteY2" fmla="*/ 0 h 589807"/>
              <a:gd name="connsiteX3" fmla="*/ 3728631 w 3728631"/>
              <a:gd name="connsiteY3" fmla="*/ 294904 h 589807"/>
              <a:gd name="connsiteX4" fmla="*/ 3339689 w 3728631"/>
              <a:gd name="connsiteY4" fmla="*/ 589807 h 589807"/>
              <a:gd name="connsiteX5" fmla="*/ 3339689 w 3728631"/>
              <a:gd name="connsiteY5" fmla="*/ 425283 h 589807"/>
              <a:gd name="connsiteX6" fmla="*/ 1125742 w 3728631"/>
              <a:gd name="connsiteY6" fmla="*/ 409143 h 589807"/>
              <a:gd name="connsiteX7" fmla="*/ 0 w 3728631"/>
              <a:gd name="connsiteY7" fmla="*/ 425283 h 589807"/>
              <a:gd name="connsiteX8" fmla="*/ 0 w 3728631"/>
              <a:gd name="connsiteY8" fmla="*/ 164524 h 589807"/>
              <a:gd name="connsiteX0" fmla="*/ 0 w 3728631"/>
              <a:gd name="connsiteY0" fmla="*/ 164524 h 589807"/>
              <a:gd name="connsiteX1" fmla="*/ 3339689 w 3728631"/>
              <a:gd name="connsiteY1" fmla="*/ 164524 h 589807"/>
              <a:gd name="connsiteX2" fmla="*/ 3339689 w 3728631"/>
              <a:gd name="connsiteY2" fmla="*/ 0 h 589807"/>
              <a:gd name="connsiteX3" fmla="*/ 3728631 w 3728631"/>
              <a:gd name="connsiteY3" fmla="*/ 294904 h 589807"/>
              <a:gd name="connsiteX4" fmla="*/ 3339689 w 3728631"/>
              <a:gd name="connsiteY4" fmla="*/ 589807 h 589807"/>
              <a:gd name="connsiteX5" fmla="*/ 3339689 w 3728631"/>
              <a:gd name="connsiteY5" fmla="*/ 425283 h 589807"/>
              <a:gd name="connsiteX6" fmla="*/ 2649684 w 3728631"/>
              <a:gd name="connsiteY6" fmla="*/ 422436 h 589807"/>
              <a:gd name="connsiteX7" fmla="*/ 1125742 w 3728631"/>
              <a:gd name="connsiteY7" fmla="*/ 409143 h 589807"/>
              <a:gd name="connsiteX8" fmla="*/ 0 w 3728631"/>
              <a:gd name="connsiteY8" fmla="*/ 425283 h 589807"/>
              <a:gd name="connsiteX9" fmla="*/ 0 w 3728631"/>
              <a:gd name="connsiteY9" fmla="*/ 164524 h 589807"/>
              <a:gd name="connsiteX0" fmla="*/ 0 w 3728631"/>
              <a:gd name="connsiteY0" fmla="*/ 164524 h 683320"/>
              <a:gd name="connsiteX1" fmla="*/ 3339689 w 3728631"/>
              <a:gd name="connsiteY1" fmla="*/ 164524 h 683320"/>
              <a:gd name="connsiteX2" fmla="*/ 3339689 w 3728631"/>
              <a:gd name="connsiteY2" fmla="*/ 0 h 683320"/>
              <a:gd name="connsiteX3" fmla="*/ 3728631 w 3728631"/>
              <a:gd name="connsiteY3" fmla="*/ 294904 h 683320"/>
              <a:gd name="connsiteX4" fmla="*/ 3339689 w 3728631"/>
              <a:gd name="connsiteY4" fmla="*/ 589807 h 683320"/>
              <a:gd name="connsiteX5" fmla="*/ 3339689 w 3728631"/>
              <a:gd name="connsiteY5" fmla="*/ 425283 h 683320"/>
              <a:gd name="connsiteX6" fmla="*/ 2649684 w 3728631"/>
              <a:gd name="connsiteY6" fmla="*/ 422436 h 683320"/>
              <a:gd name="connsiteX7" fmla="*/ 1108110 w 3728631"/>
              <a:gd name="connsiteY7" fmla="*/ 683320 h 683320"/>
              <a:gd name="connsiteX8" fmla="*/ 0 w 3728631"/>
              <a:gd name="connsiteY8" fmla="*/ 425283 h 683320"/>
              <a:gd name="connsiteX9" fmla="*/ 0 w 3728631"/>
              <a:gd name="connsiteY9" fmla="*/ 164524 h 683320"/>
              <a:gd name="connsiteX0" fmla="*/ 0 w 3728631"/>
              <a:gd name="connsiteY0" fmla="*/ 164524 h 725231"/>
              <a:gd name="connsiteX1" fmla="*/ 3339689 w 3728631"/>
              <a:gd name="connsiteY1" fmla="*/ 164524 h 725231"/>
              <a:gd name="connsiteX2" fmla="*/ 3339689 w 3728631"/>
              <a:gd name="connsiteY2" fmla="*/ 0 h 725231"/>
              <a:gd name="connsiteX3" fmla="*/ 3728631 w 3728631"/>
              <a:gd name="connsiteY3" fmla="*/ 294904 h 725231"/>
              <a:gd name="connsiteX4" fmla="*/ 3339689 w 3728631"/>
              <a:gd name="connsiteY4" fmla="*/ 589807 h 725231"/>
              <a:gd name="connsiteX5" fmla="*/ 3339689 w 3728631"/>
              <a:gd name="connsiteY5" fmla="*/ 425283 h 725231"/>
              <a:gd name="connsiteX6" fmla="*/ 2418434 w 3728631"/>
              <a:gd name="connsiteY6" fmla="*/ 725231 h 725231"/>
              <a:gd name="connsiteX7" fmla="*/ 1108110 w 3728631"/>
              <a:gd name="connsiteY7" fmla="*/ 683320 h 725231"/>
              <a:gd name="connsiteX8" fmla="*/ 0 w 3728631"/>
              <a:gd name="connsiteY8" fmla="*/ 425283 h 725231"/>
              <a:gd name="connsiteX9" fmla="*/ 0 w 3728631"/>
              <a:gd name="connsiteY9" fmla="*/ 164524 h 725231"/>
              <a:gd name="connsiteX0" fmla="*/ 0 w 3728631"/>
              <a:gd name="connsiteY0" fmla="*/ 164524 h 725231"/>
              <a:gd name="connsiteX1" fmla="*/ 1077289 w 3728631"/>
              <a:gd name="connsiteY1" fmla="*/ 174653 h 725231"/>
              <a:gd name="connsiteX2" fmla="*/ 3339689 w 3728631"/>
              <a:gd name="connsiteY2" fmla="*/ 164524 h 725231"/>
              <a:gd name="connsiteX3" fmla="*/ 3339689 w 3728631"/>
              <a:gd name="connsiteY3" fmla="*/ 0 h 725231"/>
              <a:gd name="connsiteX4" fmla="*/ 3728631 w 3728631"/>
              <a:gd name="connsiteY4" fmla="*/ 294904 h 725231"/>
              <a:gd name="connsiteX5" fmla="*/ 3339689 w 3728631"/>
              <a:gd name="connsiteY5" fmla="*/ 589807 h 725231"/>
              <a:gd name="connsiteX6" fmla="*/ 3339689 w 3728631"/>
              <a:gd name="connsiteY6" fmla="*/ 425283 h 725231"/>
              <a:gd name="connsiteX7" fmla="*/ 2418434 w 3728631"/>
              <a:gd name="connsiteY7" fmla="*/ 725231 h 725231"/>
              <a:gd name="connsiteX8" fmla="*/ 1108110 w 3728631"/>
              <a:gd name="connsiteY8" fmla="*/ 683320 h 725231"/>
              <a:gd name="connsiteX9" fmla="*/ 0 w 3728631"/>
              <a:gd name="connsiteY9" fmla="*/ 425283 h 725231"/>
              <a:gd name="connsiteX10" fmla="*/ 0 w 3728631"/>
              <a:gd name="connsiteY10" fmla="*/ 164524 h 725231"/>
              <a:gd name="connsiteX0" fmla="*/ 0 w 3728631"/>
              <a:gd name="connsiteY0" fmla="*/ 164524 h 725231"/>
              <a:gd name="connsiteX1" fmla="*/ 1734654 w 3728631"/>
              <a:gd name="connsiteY1" fmla="*/ 490658 h 725231"/>
              <a:gd name="connsiteX2" fmla="*/ 3339689 w 3728631"/>
              <a:gd name="connsiteY2" fmla="*/ 164524 h 725231"/>
              <a:gd name="connsiteX3" fmla="*/ 3339689 w 3728631"/>
              <a:gd name="connsiteY3" fmla="*/ 0 h 725231"/>
              <a:gd name="connsiteX4" fmla="*/ 3728631 w 3728631"/>
              <a:gd name="connsiteY4" fmla="*/ 294904 h 725231"/>
              <a:gd name="connsiteX5" fmla="*/ 3339689 w 3728631"/>
              <a:gd name="connsiteY5" fmla="*/ 589807 h 725231"/>
              <a:gd name="connsiteX6" fmla="*/ 3339689 w 3728631"/>
              <a:gd name="connsiteY6" fmla="*/ 425283 h 725231"/>
              <a:gd name="connsiteX7" fmla="*/ 2418434 w 3728631"/>
              <a:gd name="connsiteY7" fmla="*/ 725231 h 725231"/>
              <a:gd name="connsiteX8" fmla="*/ 1108110 w 3728631"/>
              <a:gd name="connsiteY8" fmla="*/ 683320 h 725231"/>
              <a:gd name="connsiteX9" fmla="*/ 0 w 3728631"/>
              <a:gd name="connsiteY9" fmla="*/ 425283 h 725231"/>
              <a:gd name="connsiteX10" fmla="*/ 0 w 3728631"/>
              <a:gd name="connsiteY10" fmla="*/ 164524 h 725231"/>
              <a:gd name="connsiteX0" fmla="*/ 0 w 3728631"/>
              <a:gd name="connsiteY0" fmla="*/ 164524 h 725231"/>
              <a:gd name="connsiteX1" fmla="*/ 1780904 w 3728631"/>
              <a:gd name="connsiteY1" fmla="*/ 430099 h 725231"/>
              <a:gd name="connsiteX2" fmla="*/ 3339689 w 3728631"/>
              <a:gd name="connsiteY2" fmla="*/ 164524 h 725231"/>
              <a:gd name="connsiteX3" fmla="*/ 3339689 w 3728631"/>
              <a:gd name="connsiteY3" fmla="*/ 0 h 725231"/>
              <a:gd name="connsiteX4" fmla="*/ 3728631 w 3728631"/>
              <a:gd name="connsiteY4" fmla="*/ 294904 h 725231"/>
              <a:gd name="connsiteX5" fmla="*/ 3339689 w 3728631"/>
              <a:gd name="connsiteY5" fmla="*/ 589807 h 725231"/>
              <a:gd name="connsiteX6" fmla="*/ 3339689 w 3728631"/>
              <a:gd name="connsiteY6" fmla="*/ 425283 h 725231"/>
              <a:gd name="connsiteX7" fmla="*/ 2418434 w 3728631"/>
              <a:gd name="connsiteY7" fmla="*/ 725231 h 725231"/>
              <a:gd name="connsiteX8" fmla="*/ 1108110 w 3728631"/>
              <a:gd name="connsiteY8" fmla="*/ 683320 h 725231"/>
              <a:gd name="connsiteX9" fmla="*/ 0 w 3728631"/>
              <a:gd name="connsiteY9" fmla="*/ 425283 h 725231"/>
              <a:gd name="connsiteX10" fmla="*/ 0 w 3728631"/>
              <a:gd name="connsiteY10" fmla="*/ 164524 h 725231"/>
              <a:gd name="connsiteX0" fmla="*/ 0 w 3728631"/>
              <a:gd name="connsiteY0" fmla="*/ 164524 h 683320"/>
              <a:gd name="connsiteX1" fmla="*/ 1780904 w 3728631"/>
              <a:gd name="connsiteY1" fmla="*/ 430099 h 683320"/>
              <a:gd name="connsiteX2" fmla="*/ 3339689 w 3728631"/>
              <a:gd name="connsiteY2" fmla="*/ 164524 h 683320"/>
              <a:gd name="connsiteX3" fmla="*/ 3339689 w 3728631"/>
              <a:gd name="connsiteY3" fmla="*/ 0 h 683320"/>
              <a:gd name="connsiteX4" fmla="*/ 3728631 w 3728631"/>
              <a:gd name="connsiteY4" fmla="*/ 294904 h 683320"/>
              <a:gd name="connsiteX5" fmla="*/ 3339689 w 3728631"/>
              <a:gd name="connsiteY5" fmla="*/ 589807 h 683320"/>
              <a:gd name="connsiteX6" fmla="*/ 3339689 w 3728631"/>
              <a:gd name="connsiteY6" fmla="*/ 425283 h 683320"/>
              <a:gd name="connsiteX7" fmla="*/ 2464684 w 3728631"/>
              <a:gd name="connsiteY7" fmla="*/ 664672 h 683320"/>
              <a:gd name="connsiteX8" fmla="*/ 1108110 w 3728631"/>
              <a:gd name="connsiteY8" fmla="*/ 683320 h 683320"/>
              <a:gd name="connsiteX9" fmla="*/ 0 w 3728631"/>
              <a:gd name="connsiteY9" fmla="*/ 425283 h 683320"/>
              <a:gd name="connsiteX10" fmla="*/ 0 w 3728631"/>
              <a:gd name="connsiteY10" fmla="*/ 164524 h 683320"/>
              <a:gd name="connsiteX0" fmla="*/ 0 w 3728631"/>
              <a:gd name="connsiteY0" fmla="*/ 164524 h 664672"/>
              <a:gd name="connsiteX1" fmla="*/ 1780904 w 3728631"/>
              <a:gd name="connsiteY1" fmla="*/ 430099 h 664672"/>
              <a:gd name="connsiteX2" fmla="*/ 3339689 w 3728631"/>
              <a:gd name="connsiteY2" fmla="*/ 164524 h 664672"/>
              <a:gd name="connsiteX3" fmla="*/ 3339689 w 3728631"/>
              <a:gd name="connsiteY3" fmla="*/ 0 h 664672"/>
              <a:gd name="connsiteX4" fmla="*/ 3728631 w 3728631"/>
              <a:gd name="connsiteY4" fmla="*/ 294904 h 664672"/>
              <a:gd name="connsiteX5" fmla="*/ 3339689 w 3728631"/>
              <a:gd name="connsiteY5" fmla="*/ 589807 h 664672"/>
              <a:gd name="connsiteX6" fmla="*/ 3339689 w 3728631"/>
              <a:gd name="connsiteY6" fmla="*/ 425283 h 664672"/>
              <a:gd name="connsiteX7" fmla="*/ 2464684 w 3728631"/>
              <a:gd name="connsiteY7" fmla="*/ 664672 h 664672"/>
              <a:gd name="connsiteX8" fmla="*/ 1047551 w 3728631"/>
              <a:gd name="connsiteY8" fmla="*/ 637070 h 664672"/>
              <a:gd name="connsiteX9" fmla="*/ 0 w 3728631"/>
              <a:gd name="connsiteY9" fmla="*/ 425283 h 664672"/>
              <a:gd name="connsiteX10" fmla="*/ 0 w 3728631"/>
              <a:gd name="connsiteY10" fmla="*/ 164524 h 664672"/>
              <a:gd name="connsiteX0" fmla="*/ 0 w 3856523"/>
              <a:gd name="connsiteY0" fmla="*/ 164524 h 664672"/>
              <a:gd name="connsiteX1" fmla="*/ 1780904 w 3856523"/>
              <a:gd name="connsiteY1" fmla="*/ 430099 h 664672"/>
              <a:gd name="connsiteX2" fmla="*/ 3339689 w 3856523"/>
              <a:gd name="connsiteY2" fmla="*/ 164524 h 664672"/>
              <a:gd name="connsiteX3" fmla="*/ 3339689 w 3856523"/>
              <a:gd name="connsiteY3" fmla="*/ 0 h 664672"/>
              <a:gd name="connsiteX4" fmla="*/ 3856523 w 3856523"/>
              <a:gd name="connsiteY4" fmla="*/ 97670 h 664672"/>
              <a:gd name="connsiteX5" fmla="*/ 3339689 w 3856523"/>
              <a:gd name="connsiteY5" fmla="*/ 589807 h 664672"/>
              <a:gd name="connsiteX6" fmla="*/ 3339689 w 3856523"/>
              <a:gd name="connsiteY6" fmla="*/ 425283 h 664672"/>
              <a:gd name="connsiteX7" fmla="*/ 2464684 w 3856523"/>
              <a:gd name="connsiteY7" fmla="*/ 664672 h 664672"/>
              <a:gd name="connsiteX8" fmla="*/ 1047551 w 3856523"/>
              <a:gd name="connsiteY8" fmla="*/ 637070 h 664672"/>
              <a:gd name="connsiteX9" fmla="*/ 0 w 3856523"/>
              <a:gd name="connsiteY9" fmla="*/ 425283 h 664672"/>
              <a:gd name="connsiteX10" fmla="*/ 0 w 3856523"/>
              <a:gd name="connsiteY10" fmla="*/ 164524 h 664672"/>
              <a:gd name="connsiteX0" fmla="*/ 0 w 3856523"/>
              <a:gd name="connsiteY0" fmla="*/ 164524 h 664672"/>
              <a:gd name="connsiteX1" fmla="*/ 1780904 w 3856523"/>
              <a:gd name="connsiteY1" fmla="*/ 430099 h 664672"/>
              <a:gd name="connsiteX2" fmla="*/ 3339689 w 3856523"/>
              <a:gd name="connsiteY2" fmla="*/ 164524 h 664672"/>
              <a:gd name="connsiteX3" fmla="*/ 3339689 w 3856523"/>
              <a:gd name="connsiteY3" fmla="*/ 0 h 664672"/>
              <a:gd name="connsiteX4" fmla="*/ 3856523 w 3856523"/>
              <a:gd name="connsiteY4" fmla="*/ 97670 h 664672"/>
              <a:gd name="connsiteX5" fmla="*/ 3486523 w 3856523"/>
              <a:gd name="connsiteY5" fmla="*/ 582141 h 664672"/>
              <a:gd name="connsiteX6" fmla="*/ 3339689 w 3856523"/>
              <a:gd name="connsiteY6" fmla="*/ 425283 h 664672"/>
              <a:gd name="connsiteX7" fmla="*/ 2464684 w 3856523"/>
              <a:gd name="connsiteY7" fmla="*/ 664672 h 664672"/>
              <a:gd name="connsiteX8" fmla="*/ 1047551 w 3856523"/>
              <a:gd name="connsiteY8" fmla="*/ 637070 h 664672"/>
              <a:gd name="connsiteX9" fmla="*/ 0 w 3856523"/>
              <a:gd name="connsiteY9" fmla="*/ 425283 h 664672"/>
              <a:gd name="connsiteX10" fmla="*/ 0 w 3856523"/>
              <a:gd name="connsiteY10" fmla="*/ 164524 h 664672"/>
              <a:gd name="connsiteX0" fmla="*/ 0 w 3856523"/>
              <a:gd name="connsiteY0" fmla="*/ 208927 h 709075"/>
              <a:gd name="connsiteX1" fmla="*/ 1780904 w 3856523"/>
              <a:gd name="connsiteY1" fmla="*/ 474502 h 709075"/>
              <a:gd name="connsiteX2" fmla="*/ 3339689 w 3856523"/>
              <a:gd name="connsiteY2" fmla="*/ 208927 h 709075"/>
              <a:gd name="connsiteX3" fmla="*/ 3293861 w 3856523"/>
              <a:gd name="connsiteY3" fmla="*/ 0 h 709075"/>
              <a:gd name="connsiteX4" fmla="*/ 3856523 w 3856523"/>
              <a:gd name="connsiteY4" fmla="*/ 142073 h 709075"/>
              <a:gd name="connsiteX5" fmla="*/ 3486523 w 3856523"/>
              <a:gd name="connsiteY5" fmla="*/ 626544 h 709075"/>
              <a:gd name="connsiteX6" fmla="*/ 3339689 w 3856523"/>
              <a:gd name="connsiteY6" fmla="*/ 469686 h 709075"/>
              <a:gd name="connsiteX7" fmla="*/ 2464684 w 3856523"/>
              <a:gd name="connsiteY7" fmla="*/ 709075 h 709075"/>
              <a:gd name="connsiteX8" fmla="*/ 1047551 w 3856523"/>
              <a:gd name="connsiteY8" fmla="*/ 681473 h 709075"/>
              <a:gd name="connsiteX9" fmla="*/ 0 w 3856523"/>
              <a:gd name="connsiteY9" fmla="*/ 469686 h 709075"/>
              <a:gd name="connsiteX10" fmla="*/ 0 w 3856523"/>
              <a:gd name="connsiteY10" fmla="*/ 208927 h 709075"/>
              <a:gd name="connsiteX0" fmla="*/ 0 w 3856523"/>
              <a:gd name="connsiteY0" fmla="*/ 208927 h 681473"/>
              <a:gd name="connsiteX1" fmla="*/ 1780904 w 3856523"/>
              <a:gd name="connsiteY1" fmla="*/ 474502 h 681473"/>
              <a:gd name="connsiteX2" fmla="*/ 3339689 w 3856523"/>
              <a:gd name="connsiteY2" fmla="*/ 208927 h 681473"/>
              <a:gd name="connsiteX3" fmla="*/ 3293861 w 3856523"/>
              <a:gd name="connsiteY3" fmla="*/ 0 h 681473"/>
              <a:gd name="connsiteX4" fmla="*/ 3856523 w 3856523"/>
              <a:gd name="connsiteY4" fmla="*/ 142073 h 681473"/>
              <a:gd name="connsiteX5" fmla="*/ 3486523 w 3856523"/>
              <a:gd name="connsiteY5" fmla="*/ 626544 h 681473"/>
              <a:gd name="connsiteX6" fmla="*/ 3339689 w 3856523"/>
              <a:gd name="connsiteY6" fmla="*/ 469686 h 681473"/>
              <a:gd name="connsiteX7" fmla="*/ 2678302 w 3856523"/>
              <a:gd name="connsiteY7" fmla="*/ 680456 h 681473"/>
              <a:gd name="connsiteX8" fmla="*/ 1047551 w 3856523"/>
              <a:gd name="connsiteY8" fmla="*/ 681473 h 681473"/>
              <a:gd name="connsiteX9" fmla="*/ 0 w 3856523"/>
              <a:gd name="connsiteY9" fmla="*/ 469686 h 681473"/>
              <a:gd name="connsiteX10" fmla="*/ 0 w 3856523"/>
              <a:gd name="connsiteY10" fmla="*/ 208927 h 681473"/>
              <a:gd name="connsiteX0" fmla="*/ 0 w 3856523"/>
              <a:gd name="connsiteY0" fmla="*/ 208927 h 681473"/>
              <a:gd name="connsiteX1" fmla="*/ 1780904 w 3856523"/>
              <a:gd name="connsiteY1" fmla="*/ 474502 h 681473"/>
              <a:gd name="connsiteX2" fmla="*/ 2542876 w 3856523"/>
              <a:gd name="connsiteY2" fmla="*/ 481148 h 681473"/>
              <a:gd name="connsiteX3" fmla="*/ 3339689 w 3856523"/>
              <a:gd name="connsiteY3" fmla="*/ 208927 h 681473"/>
              <a:gd name="connsiteX4" fmla="*/ 3293861 w 3856523"/>
              <a:gd name="connsiteY4" fmla="*/ 0 h 681473"/>
              <a:gd name="connsiteX5" fmla="*/ 3856523 w 3856523"/>
              <a:gd name="connsiteY5" fmla="*/ 142073 h 681473"/>
              <a:gd name="connsiteX6" fmla="*/ 3486523 w 3856523"/>
              <a:gd name="connsiteY6" fmla="*/ 626544 h 681473"/>
              <a:gd name="connsiteX7" fmla="*/ 3339689 w 3856523"/>
              <a:gd name="connsiteY7" fmla="*/ 469686 h 681473"/>
              <a:gd name="connsiteX8" fmla="*/ 2678302 w 3856523"/>
              <a:gd name="connsiteY8" fmla="*/ 680456 h 681473"/>
              <a:gd name="connsiteX9" fmla="*/ 1047551 w 3856523"/>
              <a:gd name="connsiteY9" fmla="*/ 681473 h 681473"/>
              <a:gd name="connsiteX10" fmla="*/ 0 w 3856523"/>
              <a:gd name="connsiteY10" fmla="*/ 469686 h 681473"/>
              <a:gd name="connsiteX11" fmla="*/ 0 w 3856523"/>
              <a:gd name="connsiteY11" fmla="*/ 208927 h 681473"/>
              <a:gd name="connsiteX0" fmla="*/ 0 w 3856523"/>
              <a:gd name="connsiteY0" fmla="*/ 208927 h 681473"/>
              <a:gd name="connsiteX1" fmla="*/ 958375 w 3856523"/>
              <a:gd name="connsiteY1" fmla="*/ 421605 h 681473"/>
              <a:gd name="connsiteX2" fmla="*/ 1780904 w 3856523"/>
              <a:gd name="connsiteY2" fmla="*/ 474502 h 681473"/>
              <a:gd name="connsiteX3" fmla="*/ 2542876 w 3856523"/>
              <a:gd name="connsiteY3" fmla="*/ 481148 h 681473"/>
              <a:gd name="connsiteX4" fmla="*/ 3339689 w 3856523"/>
              <a:gd name="connsiteY4" fmla="*/ 208927 h 681473"/>
              <a:gd name="connsiteX5" fmla="*/ 3293861 w 3856523"/>
              <a:gd name="connsiteY5" fmla="*/ 0 h 681473"/>
              <a:gd name="connsiteX6" fmla="*/ 3856523 w 3856523"/>
              <a:gd name="connsiteY6" fmla="*/ 142073 h 681473"/>
              <a:gd name="connsiteX7" fmla="*/ 3486523 w 3856523"/>
              <a:gd name="connsiteY7" fmla="*/ 626544 h 681473"/>
              <a:gd name="connsiteX8" fmla="*/ 3339689 w 3856523"/>
              <a:gd name="connsiteY8" fmla="*/ 469686 h 681473"/>
              <a:gd name="connsiteX9" fmla="*/ 2678302 w 3856523"/>
              <a:gd name="connsiteY9" fmla="*/ 680456 h 681473"/>
              <a:gd name="connsiteX10" fmla="*/ 1047551 w 3856523"/>
              <a:gd name="connsiteY10" fmla="*/ 681473 h 681473"/>
              <a:gd name="connsiteX11" fmla="*/ 0 w 3856523"/>
              <a:gd name="connsiteY11" fmla="*/ 469686 h 681473"/>
              <a:gd name="connsiteX12" fmla="*/ 0 w 3856523"/>
              <a:gd name="connsiteY12" fmla="*/ 208927 h 681473"/>
              <a:gd name="connsiteX0" fmla="*/ 0 w 3856523"/>
              <a:gd name="connsiteY0" fmla="*/ 208927 h 681473"/>
              <a:gd name="connsiteX1" fmla="*/ 958375 w 3856523"/>
              <a:gd name="connsiteY1" fmla="*/ 421605 h 681473"/>
              <a:gd name="connsiteX2" fmla="*/ 1827155 w 3856523"/>
              <a:gd name="connsiteY2" fmla="*/ 413942 h 681473"/>
              <a:gd name="connsiteX3" fmla="*/ 2542876 w 3856523"/>
              <a:gd name="connsiteY3" fmla="*/ 481148 h 681473"/>
              <a:gd name="connsiteX4" fmla="*/ 3339689 w 3856523"/>
              <a:gd name="connsiteY4" fmla="*/ 208927 h 681473"/>
              <a:gd name="connsiteX5" fmla="*/ 3293861 w 3856523"/>
              <a:gd name="connsiteY5" fmla="*/ 0 h 681473"/>
              <a:gd name="connsiteX6" fmla="*/ 3856523 w 3856523"/>
              <a:gd name="connsiteY6" fmla="*/ 142073 h 681473"/>
              <a:gd name="connsiteX7" fmla="*/ 3486523 w 3856523"/>
              <a:gd name="connsiteY7" fmla="*/ 626544 h 681473"/>
              <a:gd name="connsiteX8" fmla="*/ 3339689 w 3856523"/>
              <a:gd name="connsiteY8" fmla="*/ 469686 h 681473"/>
              <a:gd name="connsiteX9" fmla="*/ 2678302 w 3856523"/>
              <a:gd name="connsiteY9" fmla="*/ 680456 h 681473"/>
              <a:gd name="connsiteX10" fmla="*/ 1047551 w 3856523"/>
              <a:gd name="connsiteY10" fmla="*/ 681473 h 681473"/>
              <a:gd name="connsiteX11" fmla="*/ 0 w 3856523"/>
              <a:gd name="connsiteY11" fmla="*/ 469686 h 681473"/>
              <a:gd name="connsiteX12" fmla="*/ 0 w 3856523"/>
              <a:gd name="connsiteY12" fmla="*/ 208927 h 681473"/>
              <a:gd name="connsiteX0" fmla="*/ 0 w 3856523"/>
              <a:gd name="connsiteY0" fmla="*/ 208927 h 681473"/>
              <a:gd name="connsiteX1" fmla="*/ 958375 w 3856523"/>
              <a:gd name="connsiteY1" fmla="*/ 421605 h 681473"/>
              <a:gd name="connsiteX2" fmla="*/ 1827155 w 3856523"/>
              <a:gd name="connsiteY2" fmla="*/ 413942 h 681473"/>
              <a:gd name="connsiteX3" fmla="*/ 2589126 w 3856523"/>
              <a:gd name="connsiteY3" fmla="*/ 420589 h 681473"/>
              <a:gd name="connsiteX4" fmla="*/ 3339689 w 3856523"/>
              <a:gd name="connsiteY4" fmla="*/ 208927 h 681473"/>
              <a:gd name="connsiteX5" fmla="*/ 3293861 w 3856523"/>
              <a:gd name="connsiteY5" fmla="*/ 0 h 681473"/>
              <a:gd name="connsiteX6" fmla="*/ 3856523 w 3856523"/>
              <a:gd name="connsiteY6" fmla="*/ 142073 h 681473"/>
              <a:gd name="connsiteX7" fmla="*/ 3486523 w 3856523"/>
              <a:gd name="connsiteY7" fmla="*/ 626544 h 681473"/>
              <a:gd name="connsiteX8" fmla="*/ 3339689 w 3856523"/>
              <a:gd name="connsiteY8" fmla="*/ 469686 h 681473"/>
              <a:gd name="connsiteX9" fmla="*/ 2678302 w 3856523"/>
              <a:gd name="connsiteY9" fmla="*/ 680456 h 681473"/>
              <a:gd name="connsiteX10" fmla="*/ 1047551 w 3856523"/>
              <a:gd name="connsiteY10" fmla="*/ 681473 h 681473"/>
              <a:gd name="connsiteX11" fmla="*/ 0 w 3856523"/>
              <a:gd name="connsiteY11" fmla="*/ 469686 h 681473"/>
              <a:gd name="connsiteX12" fmla="*/ 0 w 3856523"/>
              <a:gd name="connsiteY12" fmla="*/ 208927 h 681473"/>
              <a:gd name="connsiteX0" fmla="*/ 0 w 3856523"/>
              <a:gd name="connsiteY0" fmla="*/ 208927 h 681473"/>
              <a:gd name="connsiteX1" fmla="*/ 958375 w 3856523"/>
              <a:gd name="connsiteY1" fmla="*/ 421605 h 681473"/>
              <a:gd name="connsiteX2" fmla="*/ 1827155 w 3856523"/>
              <a:gd name="connsiteY2" fmla="*/ 413942 h 681473"/>
              <a:gd name="connsiteX3" fmla="*/ 2589126 w 3856523"/>
              <a:gd name="connsiteY3" fmla="*/ 420589 h 681473"/>
              <a:gd name="connsiteX4" fmla="*/ 3339689 w 3856523"/>
              <a:gd name="connsiteY4" fmla="*/ 208927 h 681473"/>
              <a:gd name="connsiteX5" fmla="*/ 3293861 w 3856523"/>
              <a:gd name="connsiteY5" fmla="*/ 0 h 681473"/>
              <a:gd name="connsiteX6" fmla="*/ 3856523 w 3856523"/>
              <a:gd name="connsiteY6" fmla="*/ 142073 h 681473"/>
              <a:gd name="connsiteX7" fmla="*/ 3486523 w 3856523"/>
              <a:gd name="connsiteY7" fmla="*/ 626544 h 681473"/>
              <a:gd name="connsiteX8" fmla="*/ 3457906 w 3856523"/>
              <a:gd name="connsiteY8" fmla="*/ 412926 h 681473"/>
              <a:gd name="connsiteX9" fmla="*/ 2678302 w 3856523"/>
              <a:gd name="connsiteY9" fmla="*/ 680456 h 681473"/>
              <a:gd name="connsiteX10" fmla="*/ 1047551 w 3856523"/>
              <a:gd name="connsiteY10" fmla="*/ 681473 h 681473"/>
              <a:gd name="connsiteX11" fmla="*/ 0 w 3856523"/>
              <a:gd name="connsiteY11" fmla="*/ 469686 h 681473"/>
              <a:gd name="connsiteX12" fmla="*/ 0 w 3856523"/>
              <a:gd name="connsiteY12" fmla="*/ 208927 h 681473"/>
              <a:gd name="connsiteX0" fmla="*/ 0 w 3842214"/>
              <a:gd name="connsiteY0" fmla="*/ 208927 h 681473"/>
              <a:gd name="connsiteX1" fmla="*/ 958375 w 3842214"/>
              <a:gd name="connsiteY1" fmla="*/ 421605 h 681473"/>
              <a:gd name="connsiteX2" fmla="*/ 1827155 w 3842214"/>
              <a:gd name="connsiteY2" fmla="*/ 413942 h 681473"/>
              <a:gd name="connsiteX3" fmla="*/ 2589126 w 3842214"/>
              <a:gd name="connsiteY3" fmla="*/ 420589 h 681473"/>
              <a:gd name="connsiteX4" fmla="*/ 3339689 w 3842214"/>
              <a:gd name="connsiteY4" fmla="*/ 208927 h 681473"/>
              <a:gd name="connsiteX5" fmla="*/ 3293861 w 3842214"/>
              <a:gd name="connsiteY5" fmla="*/ 0 h 681473"/>
              <a:gd name="connsiteX6" fmla="*/ 3842214 w 3842214"/>
              <a:gd name="connsiteY6" fmla="*/ 35264 h 681473"/>
              <a:gd name="connsiteX7" fmla="*/ 3486523 w 3842214"/>
              <a:gd name="connsiteY7" fmla="*/ 626544 h 681473"/>
              <a:gd name="connsiteX8" fmla="*/ 3457906 w 3842214"/>
              <a:gd name="connsiteY8" fmla="*/ 412926 h 681473"/>
              <a:gd name="connsiteX9" fmla="*/ 2678302 w 3842214"/>
              <a:gd name="connsiteY9" fmla="*/ 680456 h 681473"/>
              <a:gd name="connsiteX10" fmla="*/ 1047551 w 3842214"/>
              <a:gd name="connsiteY10" fmla="*/ 681473 h 681473"/>
              <a:gd name="connsiteX11" fmla="*/ 0 w 3842214"/>
              <a:gd name="connsiteY11" fmla="*/ 469686 h 681473"/>
              <a:gd name="connsiteX12" fmla="*/ 0 w 3842214"/>
              <a:gd name="connsiteY12" fmla="*/ 208927 h 681473"/>
              <a:gd name="connsiteX0" fmla="*/ 0 w 3842214"/>
              <a:gd name="connsiteY0" fmla="*/ 208927 h 681473"/>
              <a:gd name="connsiteX1" fmla="*/ 958375 w 3842214"/>
              <a:gd name="connsiteY1" fmla="*/ 421605 h 681473"/>
              <a:gd name="connsiteX2" fmla="*/ 1827155 w 3842214"/>
              <a:gd name="connsiteY2" fmla="*/ 413942 h 681473"/>
              <a:gd name="connsiteX3" fmla="*/ 2589126 w 3842214"/>
              <a:gd name="connsiteY3" fmla="*/ 420589 h 681473"/>
              <a:gd name="connsiteX4" fmla="*/ 3339689 w 3842214"/>
              <a:gd name="connsiteY4" fmla="*/ 208927 h 681473"/>
              <a:gd name="connsiteX5" fmla="*/ 3293861 w 3842214"/>
              <a:gd name="connsiteY5" fmla="*/ 0 h 681473"/>
              <a:gd name="connsiteX6" fmla="*/ 3842214 w 3842214"/>
              <a:gd name="connsiteY6" fmla="*/ 35264 h 681473"/>
              <a:gd name="connsiteX7" fmla="*/ 3486523 w 3842214"/>
              <a:gd name="connsiteY7" fmla="*/ 626544 h 681473"/>
              <a:gd name="connsiteX8" fmla="*/ 3411655 w 3842214"/>
              <a:gd name="connsiteY8" fmla="*/ 473485 h 681473"/>
              <a:gd name="connsiteX9" fmla="*/ 2678302 w 3842214"/>
              <a:gd name="connsiteY9" fmla="*/ 680456 h 681473"/>
              <a:gd name="connsiteX10" fmla="*/ 1047551 w 3842214"/>
              <a:gd name="connsiteY10" fmla="*/ 681473 h 681473"/>
              <a:gd name="connsiteX11" fmla="*/ 0 w 3842214"/>
              <a:gd name="connsiteY11" fmla="*/ 469686 h 681473"/>
              <a:gd name="connsiteX12" fmla="*/ 0 w 3842214"/>
              <a:gd name="connsiteY12" fmla="*/ 208927 h 681473"/>
              <a:gd name="connsiteX0" fmla="*/ 0 w 3842214"/>
              <a:gd name="connsiteY0" fmla="*/ 208927 h 695689"/>
              <a:gd name="connsiteX1" fmla="*/ 958375 w 3842214"/>
              <a:gd name="connsiteY1" fmla="*/ 421605 h 695689"/>
              <a:gd name="connsiteX2" fmla="*/ 1827155 w 3842214"/>
              <a:gd name="connsiteY2" fmla="*/ 413942 h 695689"/>
              <a:gd name="connsiteX3" fmla="*/ 2589126 w 3842214"/>
              <a:gd name="connsiteY3" fmla="*/ 420589 h 695689"/>
              <a:gd name="connsiteX4" fmla="*/ 3339689 w 3842214"/>
              <a:gd name="connsiteY4" fmla="*/ 208927 h 695689"/>
              <a:gd name="connsiteX5" fmla="*/ 3293861 w 3842214"/>
              <a:gd name="connsiteY5" fmla="*/ 0 h 695689"/>
              <a:gd name="connsiteX6" fmla="*/ 3842214 w 3842214"/>
              <a:gd name="connsiteY6" fmla="*/ 35264 h 695689"/>
              <a:gd name="connsiteX7" fmla="*/ 3486523 w 3842214"/>
              <a:gd name="connsiteY7" fmla="*/ 626544 h 695689"/>
              <a:gd name="connsiteX8" fmla="*/ 3411655 w 3842214"/>
              <a:gd name="connsiteY8" fmla="*/ 473485 h 695689"/>
              <a:gd name="connsiteX9" fmla="*/ 2678302 w 3842214"/>
              <a:gd name="connsiteY9" fmla="*/ 680456 h 695689"/>
              <a:gd name="connsiteX10" fmla="*/ 1803741 w 3842214"/>
              <a:gd name="connsiteY10" fmla="*/ 695689 h 695689"/>
              <a:gd name="connsiteX11" fmla="*/ 1047551 w 3842214"/>
              <a:gd name="connsiteY11" fmla="*/ 681473 h 695689"/>
              <a:gd name="connsiteX12" fmla="*/ 0 w 3842214"/>
              <a:gd name="connsiteY12" fmla="*/ 469686 h 695689"/>
              <a:gd name="connsiteX13" fmla="*/ 0 w 3842214"/>
              <a:gd name="connsiteY13" fmla="*/ 208927 h 695689"/>
              <a:gd name="connsiteX0" fmla="*/ 0 w 3842214"/>
              <a:gd name="connsiteY0" fmla="*/ 208927 h 734369"/>
              <a:gd name="connsiteX1" fmla="*/ 958375 w 3842214"/>
              <a:gd name="connsiteY1" fmla="*/ 421605 h 734369"/>
              <a:gd name="connsiteX2" fmla="*/ 1827155 w 3842214"/>
              <a:gd name="connsiteY2" fmla="*/ 413942 h 734369"/>
              <a:gd name="connsiteX3" fmla="*/ 2589126 w 3842214"/>
              <a:gd name="connsiteY3" fmla="*/ 420589 h 734369"/>
              <a:gd name="connsiteX4" fmla="*/ 3339689 w 3842214"/>
              <a:gd name="connsiteY4" fmla="*/ 208927 h 734369"/>
              <a:gd name="connsiteX5" fmla="*/ 3293861 w 3842214"/>
              <a:gd name="connsiteY5" fmla="*/ 0 h 734369"/>
              <a:gd name="connsiteX6" fmla="*/ 3842214 w 3842214"/>
              <a:gd name="connsiteY6" fmla="*/ 35264 h 734369"/>
              <a:gd name="connsiteX7" fmla="*/ 3486523 w 3842214"/>
              <a:gd name="connsiteY7" fmla="*/ 626544 h 734369"/>
              <a:gd name="connsiteX8" fmla="*/ 3411655 w 3842214"/>
              <a:gd name="connsiteY8" fmla="*/ 473485 h 734369"/>
              <a:gd name="connsiteX9" fmla="*/ 2678302 w 3842214"/>
              <a:gd name="connsiteY9" fmla="*/ 680456 h 734369"/>
              <a:gd name="connsiteX10" fmla="*/ 1870081 w 3842214"/>
              <a:gd name="connsiteY10" fmla="*/ 734369 h 734369"/>
              <a:gd name="connsiteX11" fmla="*/ 1047551 w 3842214"/>
              <a:gd name="connsiteY11" fmla="*/ 681473 h 734369"/>
              <a:gd name="connsiteX12" fmla="*/ 0 w 3842214"/>
              <a:gd name="connsiteY12" fmla="*/ 469686 h 734369"/>
              <a:gd name="connsiteX13" fmla="*/ 0 w 3842214"/>
              <a:gd name="connsiteY13" fmla="*/ 208927 h 734369"/>
              <a:gd name="connsiteX0" fmla="*/ 0 w 3842214"/>
              <a:gd name="connsiteY0" fmla="*/ 208927 h 734369"/>
              <a:gd name="connsiteX1" fmla="*/ 958375 w 3842214"/>
              <a:gd name="connsiteY1" fmla="*/ 421605 h 734369"/>
              <a:gd name="connsiteX2" fmla="*/ 1887713 w 3842214"/>
              <a:gd name="connsiteY2" fmla="*/ 460192 h 734369"/>
              <a:gd name="connsiteX3" fmla="*/ 2589126 w 3842214"/>
              <a:gd name="connsiteY3" fmla="*/ 420589 h 734369"/>
              <a:gd name="connsiteX4" fmla="*/ 3339689 w 3842214"/>
              <a:gd name="connsiteY4" fmla="*/ 208927 h 734369"/>
              <a:gd name="connsiteX5" fmla="*/ 3293861 w 3842214"/>
              <a:gd name="connsiteY5" fmla="*/ 0 h 734369"/>
              <a:gd name="connsiteX6" fmla="*/ 3842214 w 3842214"/>
              <a:gd name="connsiteY6" fmla="*/ 35264 h 734369"/>
              <a:gd name="connsiteX7" fmla="*/ 3486523 w 3842214"/>
              <a:gd name="connsiteY7" fmla="*/ 626544 h 734369"/>
              <a:gd name="connsiteX8" fmla="*/ 3411655 w 3842214"/>
              <a:gd name="connsiteY8" fmla="*/ 473485 h 734369"/>
              <a:gd name="connsiteX9" fmla="*/ 2678302 w 3842214"/>
              <a:gd name="connsiteY9" fmla="*/ 680456 h 734369"/>
              <a:gd name="connsiteX10" fmla="*/ 1870081 w 3842214"/>
              <a:gd name="connsiteY10" fmla="*/ 734369 h 734369"/>
              <a:gd name="connsiteX11" fmla="*/ 1047551 w 3842214"/>
              <a:gd name="connsiteY11" fmla="*/ 681473 h 734369"/>
              <a:gd name="connsiteX12" fmla="*/ 0 w 3842214"/>
              <a:gd name="connsiteY12" fmla="*/ 469686 h 734369"/>
              <a:gd name="connsiteX13" fmla="*/ 0 w 3842214"/>
              <a:gd name="connsiteY13" fmla="*/ 208927 h 734369"/>
              <a:gd name="connsiteX0" fmla="*/ 0 w 3842214"/>
              <a:gd name="connsiteY0" fmla="*/ 194618 h 720060"/>
              <a:gd name="connsiteX1" fmla="*/ 958375 w 3842214"/>
              <a:gd name="connsiteY1" fmla="*/ 407296 h 720060"/>
              <a:gd name="connsiteX2" fmla="*/ 1887713 w 3842214"/>
              <a:gd name="connsiteY2" fmla="*/ 445883 h 720060"/>
              <a:gd name="connsiteX3" fmla="*/ 2589126 w 3842214"/>
              <a:gd name="connsiteY3" fmla="*/ 406280 h 720060"/>
              <a:gd name="connsiteX4" fmla="*/ 3339689 w 3842214"/>
              <a:gd name="connsiteY4" fmla="*/ 194618 h 720060"/>
              <a:gd name="connsiteX5" fmla="*/ 3187051 w 3842214"/>
              <a:gd name="connsiteY5" fmla="*/ 0 h 720060"/>
              <a:gd name="connsiteX6" fmla="*/ 3842214 w 3842214"/>
              <a:gd name="connsiteY6" fmla="*/ 20955 h 720060"/>
              <a:gd name="connsiteX7" fmla="*/ 3486523 w 3842214"/>
              <a:gd name="connsiteY7" fmla="*/ 612235 h 720060"/>
              <a:gd name="connsiteX8" fmla="*/ 3411655 w 3842214"/>
              <a:gd name="connsiteY8" fmla="*/ 459176 h 720060"/>
              <a:gd name="connsiteX9" fmla="*/ 2678302 w 3842214"/>
              <a:gd name="connsiteY9" fmla="*/ 666147 h 720060"/>
              <a:gd name="connsiteX10" fmla="*/ 1870081 w 3842214"/>
              <a:gd name="connsiteY10" fmla="*/ 720060 h 720060"/>
              <a:gd name="connsiteX11" fmla="*/ 1047551 w 3842214"/>
              <a:gd name="connsiteY11" fmla="*/ 667164 h 720060"/>
              <a:gd name="connsiteX12" fmla="*/ 0 w 3842214"/>
              <a:gd name="connsiteY12" fmla="*/ 455377 h 720060"/>
              <a:gd name="connsiteX13" fmla="*/ 0 w 3842214"/>
              <a:gd name="connsiteY13" fmla="*/ 194618 h 720060"/>
              <a:gd name="connsiteX0" fmla="*/ 0 w 3842214"/>
              <a:gd name="connsiteY0" fmla="*/ 194618 h 720060"/>
              <a:gd name="connsiteX1" fmla="*/ 958375 w 3842214"/>
              <a:gd name="connsiteY1" fmla="*/ 407296 h 720060"/>
              <a:gd name="connsiteX2" fmla="*/ 1887713 w 3842214"/>
              <a:gd name="connsiteY2" fmla="*/ 445883 h 720060"/>
              <a:gd name="connsiteX3" fmla="*/ 2589126 w 3842214"/>
              <a:gd name="connsiteY3" fmla="*/ 406280 h 720060"/>
              <a:gd name="connsiteX4" fmla="*/ 3322479 w 3842214"/>
              <a:gd name="connsiteY4" fmla="*/ 199309 h 720060"/>
              <a:gd name="connsiteX5" fmla="*/ 3187051 w 3842214"/>
              <a:gd name="connsiteY5" fmla="*/ 0 h 720060"/>
              <a:gd name="connsiteX6" fmla="*/ 3842214 w 3842214"/>
              <a:gd name="connsiteY6" fmla="*/ 20955 h 720060"/>
              <a:gd name="connsiteX7" fmla="*/ 3486523 w 3842214"/>
              <a:gd name="connsiteY7" fmla="*/ 612235 h 720060"/>
              <a:gd name="connsiteX8" fmla="*/ 3411655 w 3842214"/>
              <a:gd name="connsiteY8" fmla="*/ 459176 h 720060"/>
              <a:gd name="connsiteX9" fmla="*/ 2678302 w 3842214"/>
              <a:gd name="connsiteY9" fmla="*/ 666147 h 720060"/>
              <a:gd name="connsiteX10" fmla="*/ 1870081 w 3842214"/>
              <a:gd name="connsiteY10" fmla="*/ 720060 h 720060"/>
              <a:gd name="connsiteX11" fmla="*/ 1047551 w 3842214"/>
              <a:gd name="connsiteY11" fmla="*/ 667164 h 720060"/>
              <a:gd name="connsiteX12" fmla="*/ 0 w 3842214"/>
              <a:gd name="connsiteY12" fmla="*/ 455377 h 720060"/>
              <a:gd name="connsiteX13" fmla="*/ 0 w 3842214"/>
              <a:gd name="connsiteY13" fmla="*/ 194618 h 720060"/>
              <a:gd name="connsiteX0" fmla="*/ 0 w 3842214"/>
              <a:gd name="connsiteY0" fmla="*/ 194618 h 720060"/>
              <a:gd name="connsiteX1" fmla="*/ 958375 w 3842214"/>
              <a:gd name="connsiteY1" fmla="*/ 407296 h 720060"/>
              <a:gd name="connsiteX2" fmla="*/ 1887713 w 3842214"/>
              <a:gd name="connsiteY2" fmla="*/ 445883 h 720060"/>
              <a:gd name="connsiteX3" fmla="*/ 2589126 w 3842214"/>
              <a:gd name="connsiteY3" fmla="*/ 406280 h 720060"/>
              <a:gd name="connsiteX4" fmla="*/ 3322479 w 3842214"/>
              <a:gd name="connsiteY4" fmla="*/ 199309 h 720060"/>
              <a:gd name="connsiteX5" fmla="*/ 3187051 w 3842214"/>
              <a:gd name="connsiteY5" fmla="*/ 0 h 720060"/>
              <a:gd name="connsiteX6" fmla="*/ 3842214 w 3842214"/>
              <a:gd name="connsiteY6" fmla="*/ 20955 h 720060"/>
              <a:gd name="connsiteX7" fmla="*/ 3547082 w 3842214"/>
              <a:gd name="connsiteY7" fmla="*/ 658485 h 720060"/>
              <a:gd name="connsiteX8" fmla="*/ 3411655 w 3842214"/>
              <a:gd name="connsiteY8" fmla="*/ 459176 h 720060"/>
              <a:gd name="connsiteX9" fmla="*/ 2678302 w 3842214"/>
              <a:gd name="connsiteY9" fmla="*/ 666147 h 720060"/>
              <a:gd name="connsiteX10" fmla="*/ 1870081 w 3842214"/>
              <a:gd name="connsiteY10" fmla="*/ 720060 h 720060"/>
              <a:gd name="connsiteX11" fmla="*/ 1047551 w 3842214"/>
              <a:gd name="connsiteY11" fmla="*/ 667164 h 720060"/>
              <a:gd name="connsiteX12" fmla="*/ 0 w 3842214"/>
              <a:gd name="connsiteY12" fmla="*/ 455377 h 720060"/>
              <a:gd name="connsiteX13" fmla="*/ 0 w 3842214"/>
              <a:gd name="connsiteY13" fmla="*/ 194618 h 720060"/>
              <a:gd name="connsiteX0" fmla="*/ 0 w 3842214"/>
              <a:gd name="connsiteY0" fmla="*/ 194618 h 720060"/>
              <a:gd name="connsiteX1" fmla="*/ 958375 w 3842214"/>
              <a:gd name="connsiteY1" fmla="*/ 407296 h 720060"/>
              <a:gd name="connsiteX2" fmla="*/ 1887713 w 3842214"/>
              <a:gd name="connsiteY2" fmla="*/ 445883 h 720060"/>
              <a:gd name="connsiteX3" fmla="*/ 2589126 w 3842214"/>
              <a:gd name="connsiteY3" fmla="*/ 406280 h 720060"/>
              <a:gd name="connsiteX4" fmla="*/ 3322479 w 3842214"/>
              <a:gd name="connsiteY4" fmla="*/ 199309 h 720060"/>
              <a:gd name="connsiteX5" fmla="*/ 3187051 w 3842214"/>
              <a:gd name="connsiteY5" fmla="*/ 0 h 720060"/>
              <a:gd name="connsiteX6" fmla="*/ 3842214 w 3842214"/>
              <a:gd name="connsiteY6" fmla="*/ 20955 h 720060"/>
              <a:gd name="connsiteX7" fmla="*/ 3547082 w 3842214"/>
              <a:gd name="connsiteY7" fmla="*/ 658485 h 720060"/>
              <a:gd name="connsiteX8" fmla="*/ 3411655 w 3842214"/>
              <a:gd name="connsiteY8" fmla="*/ 459176 h 720060"/>
              <a:gd name="connsiteX9" fmla="*/ 2678302 w 3842214"/>
              <a:gd name="connsiteY9" fmla="*/ 666147 h 720060"/>
              <a:gd name="connsiteX10" fmla="*/ 1870081 w 3842214"/>
              <a:gd name="connsiteY10" fmla="*/ 720060 h 720060"/>
              <a:gd name="connsiteX11" fmla="*/ 1047551 w 3842214"/>
              <a:gd name="connsiteY11" fmla="*/ 667164 h 720060"/>
              <a:gd name="connsiteX12" fmla="*/ 0 w 3842214"/>
              <a:gd name="connsiteY12" fmla="*/ 455377 h 720060"/>
              <a:gd name="connsiteX13" fmla="*/ 0 w 3842214"/>
              <a:gd name="connsiteY13" fmla="*/ 194618 h 720060"/>
              <a:gd name="connsiteX0" fmla="*/ 0 w 3842214"/>
              <a:gd name="connsiteY0" fmla="*/ 194618 h 720060"/>
              <a:gd name="connsiteX1" fmla="*/ 436156 w 3842214"/>
              <a:gd name="connsiteY1" fmla="*/ 277768 h 720060"/>
              <a:gd name="connsiteX2" fmla="*/ 958375 w 3842214"/>
              <a:gd name="connsiteY2" fmla="*/ 407296 h 720060"/>
              <a:gd name="connsiteX3" fmla="*/ 1887713 w 3842214"/>
              <a:gd name="connsiteY3" fmla="*/ 445883 h 720060"/>
              <a:gd name="connsiteX4" fmla="*/ 2589126 w 3842214"/>
              <a:gd name="connsiteY4" fmla="*/ 406280 h 720060"/>
              <a:gd name="connsiteX5" fmla="*/ 3322479 w 3842214"/>
              <a:gd name="connsiteY5" fmla="*/ 199309 h 720060"/>
              <a:gd name="connsiteX6" fmla="*/ 3187051 w 3842214"/>
              <a:gd name="connsiteY6" fmla="*/ 0 h 720060"/>
              <a:gd name="connsiteX7" fmla="*/ 3842214 w 3842214"/>
              <a:gd name="connsiteY7" fmla="*/ 20955 h 720060"/>
              <a:gd name="connsiteX8" fmla="*/ 3547082 w 3842214"/>
              <a:gd name="connsiteY8" fmla="*/ 658485 h 720060"/>
              <a:gd name="connsiteX9" fmla="*/ 3411655 w 3842214"/>
              <a:gd name="connsiteY9" fmla="*/ 459176 h 720060"/>
              <a:gd name="connsiteX10" fmla="*/ 2678302 w 3842214"/>
              <a:gd name="connsiteY10" fmla="*/ 666147 h 720060"/>
              <a:gd name="connsiteX11" fmla="*/ 1870081 w 3842214"/>
              <a:gd name="connsiteY11" fmla="*/ 720060 h 720060"/>
              <a:gd name="connsiteX12" fmla="*/ 1047551 w 3842214"/>
              <a:gd name="connsiteY12" fmla="*/ 667164 h 720060"/>
              <a:gd name="connsiteX13" fmla="*/ 0 w 3842214"/>
              <a:gd name="connsiteY13" fmla="*/ 455377 h 720060"/>
              <a:gd name="connsiteX14" fmla="*/ 0 w 3842214"/>
              <a:gd name="connsiteY14" fmla="*/ 194618 h 720060"/>
              <a:gd name="connsiteX0" fmla="*/ 0 w 3842214"/>
              <a:gd name="connsiteY0" fmla="*/ 194618 h 720060"/>
              <a:gd name="connsiteX1" fmla="*/ 436156 w 3842214"/>
              <a:gd name="connsiteY1" fmla="*/ 277768 h 720060"/>
              <a:gd name="connsiteX2" fmla="*/ 958375 w 3842214"/>
              <a:gd name="connsiteY2" fmla="*/ 407296 h 720060"/>
              <a:gd name="connsiteX3" fmla="*/ 1887713 w 3842214"/>
              <a:gd name="connsiteY3" fmla="*/ 445883 h 720060"/>
              <a:gd name="connsiteX4" fmla="*/ 2589126 w 3842214"/>
              <a:gd name="connsiteY4" fmla="*/ 406280 h 720060"/>
              <a:gd name="connsiteX5" fmla="*/ 3322479 w 3842214"/>
              <a:gd name="connsiteY5" fmla="*/ 199309 h 720060"/>
              <a:gd name="connsiteX6" fmla="*/ 3187051 w 3842214"/>
              <a:gd name="connsiteY6" fmla="*/ 0 h 720060"/>
              <a:gd name="connsiteX7" fmla="*/ 3842214 w 3842214"/>
              <a:gd name="connsiteY7" fmla="*/ 20955 h 720060"/>
              <a:gd name="connsiteX8" fmla="*/ 3547082 w 3842214"/>
              <a:gd name="connsiteY8" fmla="*/ 658485 h 720060"/>
              <a:gd name="connsiteX9" fmla="*/ 3411655 w 3842214"/>
              <a:gd name="connsiteY9" fmla="*/ 459176 h 720060"/>
              <a:gd name="connsiteX10" fmla="*/ 2678302 w 3842214"/>
              <a:gd name="connsiteY10" fmla="*/ 666147 h 720060"/>
              <a:gd name="connsiteX11" fmla="*/ 1870081 w 3842214"/>
              <a:gd name="connsiteY11" fmla="*/ 720060 h 720060"/>
              <a:gd name="connsiteX12" fmla="*/ 1047551 w 3842214"/>
              <a:gd name="connsiteY12" fmla="*/ 667164 h 720060"/>
              <a:gd name="connsiteX13" fmla="*/ 403627 w 3842214"/>
              <a:gd name="connsiteY13" fmla="*/ 543067 h 720060"/>
              <a:gd name="connsiteX14" fmla="*/ 0 w 3842214"/>
              <a:gd name="connsiteY14" fmla="*/ 455377 h 720060"/>
              <a:gd name="connsiteX15" fmla="*/ 0 w 3842214"/>
              <a:gd name="connsiteY15" fmla="*/ 194618 h 720060"/>
              <a:gd name="connsiteX0" fmla="*/ 46668 w 3842214"/>
              <a:gd name="connsiteY0" fmla="*/ 94531 h 720060"/>
              <a:gd name="connsiteX1" fmla="*/ 436156 w 3842214"/>
              <a:gd name="connsiteY1" fmla="*/ 277768 h 720060"/>
              <a:gd name="connsiteX2" fmla="*/ 958375 w 3842214"/>
              <a:gd name="connsiteY2" fmla="*/ 407296 h 720060"/>
              <a:gd name="connsiteX3" fmla="*/ 1887713 w 3842214"/>
              <a:gd name="connsiteY3" fmla="*/ 445883 h 720060"/>
              <a:gd name="connsiteX4" fmla="*/ 2589126 w 3842214"/>
              <a:gd name="connsiteY4" fmla="*/ 406280 h 720060"/>
              <a:gd name="connsiteX5" fmla="*/ 3322479 w 3842214"/>
              <a:gd name="connsiteY5" fmla="*/ 199309 h 720060"/>
              <a:gd name="connsiteX6" fmla="*/ 3187051 w 3842214"/>
              <a:gd name="connsiteY6" fmla="*/ 0 h 720060"/>
              <a:gd name="connsiteX7" fmla="*/ 3842214 w 3842214"/>
              <a:gd name="connsiteY7" fmla="*/ 20955 h 720060"/>
              <a:gd name="connsiteX8" fmla="*/ 3547082 w 3842214"/>
              <a:gd name="connsiteY8" fmla="*/ 658485 h 720060"/>
              <a:gd name="connsiteX9" fmla="*/ 3411655 w 3842214"/>
              <a:gd name="connsiteY9" fmla="*/ 459176 h 720060"/>
              <a:gd name="connsiteX10" fmla="*/ 2678302 w 3842214"/>
              <a:gd name="connsiteY10" fmla="*/ 666147 h 720060"/>
              <a:gd name="connsiteX11" fmla="*/ 1870081 w 3842214"/>
              <a:gd name="connsiteY11" fmla="*/ 720060 h 720060"/>
              <a:gd name="connsiteX12" fmla="*/ 1047551 w 3842214"/>
              <a:gd name="connsiteY12" fmla="*/ 667164 h 720060"/>
              <a:gd name="connsiteX13" fmla="*/ 403627 w 3842214"/>
              <a:gd name="connsiteY13" fmla="*/ 543067 h 720060"/>
              <a:gd name="connsiteX14" fmla="*/ 0 w 3842214"/>
              <a:gd name="connsiteY14" fmla="*/ 455377 h 720060"/>
              <a:gd name="connsiteX15" fmla="*/ 46668 w 3842214"/>
              <a:gd name="connsiteY15" fmla="*/ 94531 h 720060"/>
              <a:gd name="connsiteX0" fmla="*/ 124441 w 3919987"/>
              <a:gd name="connsiteY0" fmla="*/ 94531 h 720060"/>
              <a:gd name="connsiteX1" fmla="*/ 513929 w 3919987"/>
              <a:gd name="connsiteY1" fmla="*/ 277768 h 720060"/>
              <a:gd name="connsiteX2" fmla="*/ 1036148 w 3919987"/>
              <a:gd name="connsiteY2" fmla="*/ 407296 h 720060"/>
              <a:gd name="connsiteX3" fmla="*/ 1965486 w 3919987"/>
              <a:gd name="connsiteY3" fmla="*/ 445883 h 720060"/>
              <a:gd name="connsiteX4" fmla="*/ 2666899 w 3919987"/>
              <a:gd name="connsiteY4" fmla="*/ 406280 h 720060"/>
              <a:gd name="connsiteX5" fmla="*/ 3400252 w 3919987"/>
              <a:gd name="connsiteY5" fmla="*/ 199309 h 720060"/>
              <a:gd name="connsiteX6" fmla="*/ 3264824 w 3919987"/>
              <a:gd name="connsiteY6" fmla="*/ 0 h 720060"/>
              <a:gd name="connsiteX7" fmla="*/ 3919987 w 3919987"/>
              <a:gd name="connsiteY7" fmla="*/ 20955 h 720060"/>
              <a:gd name="connsiteX8" fmla="*/ 3624855 w 3919987"/>
              <a:gd name="connsiteY8" fmla="*/ 658485 h 720060"/>
              <a:gd name="connsiteX9" fmla="*/ 3489428 w 3919987"/>
              <a:gd name="connsiteY9" fmla="*/ 459176 h 720060"/>
              <a:gd name="connsiteX10" fmla="*/ 2756075 w 3919987"/>
              <a:gd name="connsiteY10" fmla="*/ 666147 h 720060"/>
              <a:gd name="connsiteX11" fmla="*/ 1947854 w 3919987"/>
              <a:gd name="connsiteY11" fmla="*/ 720060 h 720060"/>
              <a:gd name="connsiteX12" fmla="*/ 1125324 w 3919987"/>
              <a:gd name="connsiteY12" fmla="*/ 667164 h 720060"/>
              <a:gd name="connsiteX13" fmla="*/ 481400 w 3919987"/>
              <a:gd name="connsiteY13" fmla="*/ 543067 h 720060"/>
              <a:gd name="connsiteX14" fmla="*/ 0 w 3919987"/>
              <a:gd name="connsiteY14" fmla="*/ 383017 h 720060"/>
              <a:gd name="connsiteX15" fmla="*/ 124441 w 3919987"/>
              <a:gd name="connsiteY15" fmla="*/ 94531 h 720060"/>
              <a:gd name="connsiteX0" fmla="*/ 124441 w 3919987"/>
              <a:gd name="connsiteY0" fmla="*/ 94531 h 720060"/>
              <a:gd name="connsiteX1" fmla="*/ 513929 w 3919987"/>
              <a:gd name="connsiteY1" fmla="*/ 277768 h 720060"/>
              <a:gd name="connsiteX2" fmla="*/ 1036148 w 3919987"/>
              <a:gd name="connsiteY2" fmla="*/ 407296 h 720060"/>
              <a:gd name="connsiteX3" fmla="*/ 1965486 w 3919987"/>
              <a:gd name="connsiteY3" fmla="*/ 445883 h 720060"/>
              <a:gd name="connsiteX4" fmla="*/ 2666899 w 3919987"/>
              <a:gd name="connsiteY4" fmla="*/ 406280 h 720060"/>
              <a:gd name="connsiteX5" fmla="*/ 3400252 w 3919987"/>
              <a:gd name="connsiteY5" fmla="*/ 199309 h 720060"/>
              <a:gd name="connsiteX6" fmla="*/ 3264824 w 3919987"/>
              <a:gd name="connsiteY6" fmla="*/ 0 h 720060"/>
              <a:gd name="connsiteX7" fmla="*/ 3919987 w 3919987"/>
              <a:gd name="connsiteY7" fmla="*/ 20955 h 720060"/>
              <a:gd name="connsiteX8" fmla="*/ 3624855 w 3919987"/>
              <a:gd name="connsiteY8" fmla="*/ 658485 h 720060"/>
              <a:gd name="connsiteX9" fmla="*/ 3535679 w 3919987"/>
              <a:gd name="connsiteY9" fmla="*/ 398618 h 720060"/>
              <a:gd name="connsiteX10" fmla="*/ 2756075 w 3919987"/>
              <a:gd name="connsiteY10" fmla="*/ 666147 h 720060"/>
              <a:gd name="connsiteX11" fmla="*/ 1947854 w 3919987"/>
              <a:gd name="connsiteY11" fmla="*/ 720060 h 720060"/>
              <a:gd name="connsiteX12" fmla="*/ 1125324 w 3919987"/>
              <a:gd name="connsiteY12" fmla="*/ 667164 h 720060"/>
              <a:gd name="connsiteX13" fmla="*/ 481400 w 3919987"/>
              <a:gd name="connsiteY13" fmla="*/ 543067 h 720060"/>
              <a:gd name="connsiteX14" fmla="*/ 0 w 3919987"/>
              <a:gd name="connsiteY14" fmla="*/ 383017 h 720060"/>
              <a:gd name="connsiteX15" fmla="*/ 124441 w 3919987"/>
              <a:gd name="connsiteY15" fmla="*/ 94531 h 720060"/>
              <a:gd name="connsiteX0" fmla="*/ 124441 w 3919987"/>
              <a:gd name="connsiteY0" fmla="*/ 94531 h 720060"/>
              <a:gd name="connsiteX1" fmla="*/ 513929 w 3919987"/>
              <a:gd name="connsiteY1" fmla="*/ 277768 h 720060"/>
              <a:gd name="connsiteX2" fmla="*/ 1036148 w 3919987"/>
              <a:gd name="connsiteY2" fmla="*/ 407296 h 720060"/>
              <a:gd name="connsiteX3" fmla="*/ 1965486 w 3919987"/>
              <a:gd name="connsiteY3" fmla="*/ 445883 h 720060"/>
              <a:gd name="connsiteX4" fmla="*/ 2666899 w 3919987"/>
              <a:gd name="connsiteY4" fmla="*/ 406280 h 720060"/>
              <a:gd name="connsiteX5" fmla="*/ 3400252 w 3919987"/>
              <a:gd name="connsiteY5" fmla="*/ 199309 h 720060"/>
              <a:gd name="connsiteX6" fmla="*/ 3264824 w 3919987"/>
              <a:gd name="connsiteY6" fmla="*/ 0 h 720060"/>
              <a:gd name="connsiteX7" fmla="*/ 3919987 w 3919987"/>
              <a:gd name="connsiteY7" fmla="*/ 20955 h 720060"/>
              <a:gd name="connsiteX8" fmla="*/ 3564297 w 3919987"/>
              <a:gd name="connsiteY8" fmla="*/ 612236 h 720060"/>
              <a:gd name="connsiteX9" fmla="*/ 3535679 w 3919987"/>
              <a:gd name="connsiteY9" fmla="*/ 398618 h 720060"/>
              <a:gd name="connsiteX10" fmla="*/ 2756075 w 3919987"/>
              <a:gd name="connsiteY10" fmla="*/ 666147 h 720060"/>
              <a:gd name="connsiteX11" fmla="*/ 1947854 w 3919987"/>
              <a:gd name="connsiteY11" fmla="*/ 720060 h 720060"/>
              <a:gd name="connsiteX12" fmla="*/ 1125324 w 3919987"/>
              <a:gd name="connsiteY12" fmla="*/ 667164 h 720060"/>
              <a:gd name="connsiteX13" fmla="*/ 481400 w 3919987"/>
              <a:gd name="connsiteY13" fmla="*/ 543067 h 720060"/>
              <a:gd name="connsiteX14" fmla="*/ 0 w 3919987"/>
              <a:gd name="connsiteY14" fmla="*/ 383017 h 720060"/>
              <a:gd name="connsiteX15" fmla="*/ 124441 w 3919987"/>
              <a:gd name="connsiteY15" fmla="*/ 94531 h 720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19987" h="720060">
                <a:moveTo>
                  <a:pt x="124441" y="94531"/>
                </a:moveTo>
                <a:lnTo>
                  <a:pt x="513929" y="277768"/>
                </a:lnTo>
                <a:lnTo>
                  <a:pt x="1036148" y="407296"/>
                </a:lnTo>
                <a:lnTo>
                  <a:pt x="1965486" y="445883"/>
                </a:lnTo>
                <a:lnTo>
                  <a:pt x="2666899" y="406280"/>
                </a:lnTo>
                <a:lnTo>
                  <a:pt x="3400252" y="199309"/>
                </a:lnTo>
                <a:lnTo>
                  <a:pt x="3264824" y="0"/>
                </a:lnTo>
                <a:lnTo>
                  <a:pt x="3919987" y="20955"/>
                </a:lnTo>
                <a:lnTo>
                  <a:pt x="3564297" y="612236"/>
                </a:lnTo>
                <a:lnTo>
                  <a:pt x="3535679" y="398618"/>
                </a:lnTo>
                <a:lnTo>
                  <a:pt x="2756075" y="666147"/>
                </a:lnTo>
                <a:lnTo>
                  <a:pt x="1947854" y="720060"/>
                </a:lnTo>
                <a:lnTo>
                  <a:pt x="1125324" y="667164"/>
                </a:lnTo>
                <a:lnTo>
                  <a:pt x="481400" y="543067"/>
                </a:lnTo>
                <a:lnTo>
                  <a:pt x="0" y="383017"/>
                </a:lnTo>
                <a:lnTo>
                  <a:pt x="124441" y="94531"/>
                </a:lnTo>
                <a:close/>
              </a:path>
            </a:pathLst>
          </a:cu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evaluate at school?</a:t>
            </a:r>
            <a:endParaRPr lang="en-US" dirty="0"/>
          </a:p>
        </p:txBody>
      </p:sp>
      <p:sp>
        <p:nvSpPr>
          <p:cNvPr id="3" name="Content Placeholder 2"/>
          <p:cNvSpPr>
            <a:spLocks noGrp="1"/>
          </p:cNvSpPr>
          <p:nvPr>
            <p:ph idx="1"/>
          </p:nvPr>
        </p:nvSpPr>
        <p:spPr>
          <a:xfrm>
            <a:off x="1116013" y="1412875"/>
            <a:ext cx="7777162" cy="5140325"/>
          </a:xfrm>
        </p:spPr>
        <p:txBody>
          <a:bodyPr/>
          <a:lstStyle/>
          <a:p>
            <a:r>
              <a:rPr lang="en-US" sz="3200" dirty="0" smtClean="0"/>
              <a:t>Why Me?</a:t>
            </a:r>
          </a:p>
          <a:p>
            <a:pPr lvl="1"/>
            <a:r>
              <a:rPr lang="en-US" sz="2800" dirty="0" smtClean="0"/>
              <a:t>Meaningful evaluation is possible</a:t>
            </a:r>
          </a:p>
          <a:p>
            <a:pPr lvl="1"/>
            <a:endParaRPr lang="en-US" sz="2800" dirty="0" smtClean="0"/>
          </a:p>
          <a:p>
            <a:r>
              <a:rPr lang="en-US" sz="3200" dirty="0" smtClean="0"/>
              <a:t>Why at school?</a:t>
            </a:r>
          </a:p>
          <a:p>
            <a:pPr lvl="1"/>
            <a:r>
              <a:rPr lang="en-US" sz="2800" dirty="0" smtClean="0"/>
              <a:t>Trusting relationship in familiar, safe environment</a:t>
            </a:r>
            <a:r>
              <a:rPr lang="en-US" sz="2800" b="0" dirty="0" smtClean="0"/>
              <a:t> = </a:t>
            </a:r>
            <a:r>
              <a:rPr lang="en-US" sz="2800" dirty="0" smtClean="0"/>
              <a:t>best evaluation</a:t>
            </a:r>
          </a:p>
          <a:p>
            <a:pPr lvl="1"/>
            <a:endParaRPr lang="en-US" sz="2800" dirty="0" smtClean="0"/>
          </a:p>
          <a:p>
            <a:r>
              <a:rPr lang="en-US" sz="3200" dirty="0" smtClean="0"/>
              <a:t>Why Evaluate at All?</a:t>
            </a:r>
          </a:p>
          <a:p>
            <a:pPr lvl="1"/>
            <a:r>
              <a:rPr lang="en-US" sz="2800" dirty="0" smtClean="0"/>
              <a:t>Evaluation makes a difference</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ox(in)">
                                      <p:cBhvr>
                                        <p:cTn id="23" dur="500"/>
                                        <p:tgtEl>
                                          <p:spTgt spid="3">
                                            <p:txEl>
                                              <p:pRg st="6" end="6"/>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ox(in)">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p:cNvPicPr>
            <a:picLocks noChangeAspect="1" noChangeArrowheads="1"/>
          </p:cNvPicPr>
          <p:nvPr/>
        </p:nvPicPr>
        <p:blipFill>
          <a:blip r:embed="rId3" cstate="print"/>
          <a:srcRect/>
          <a:stretch>
            <a:fillRect/>
          </a:stretch>
        </p:blipFill>
        <p:spPr bwMode="auto">
          <a:xfrm>
            <a:off x="533400" y="-228600"/>
            <a:ext cx="7381875" cy="253365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609600" y="2505075"/>
            <a:ext cx="7191375" cy="43529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33400"/>
            <a:ext cx="6840537" cy="508000"/>
          </a:xfrm>
        </p:spPr>
        <p:txBody>
          <a:bodyPr/>
          <a:lstStyle/>
          <a:p>
            <a:r>
              <a:rPr lang="en-US" dirty="0" smtClean="0"/>
              <a:t>In-School Evaluation Matters</a:t>
            </a:r>
            <a:endParaRPr lang="en-US" dirty="0"/>
          </a:p>
        </p:txBody>
      </p:sp>
      <p:graphicFrame>
        <p:nvGraphicFramePr>
          <p:cNvPr id="4" name="Content Placeholder 3"/>
          <p:cNvGraphicFramePr>
            <a:graphicFrameLocks noGrp="1"/>
          </p:cNvGraphicFramePr>
          <p:nvPr>
            <p:ph idx="1"/>
          </p:nvPr>
        </p:nvGraphicFramePr>
        <p:xfrm>
          <a:off x="0" y="1524000"/>
          <a:ext cx="4495800" cy="5105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4800600" y="1524000"/>
          <a:ext cx="4343400" cy="5105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53464" y="0"/>
            <a:ext cx="8861936" cy="672509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3" y="304800"/>
            <a:ext cx="6840537" cy="990600"/>
          </a:xfrm>
        </p:spPr>
        <p:txBody>
          <a:bodyPr/>
          <a:lstStyle/>
          <a:p>
            <a:r>
              <a:rPr lang="en-US" dirty="0" smtClean="0"/>
              <a:t>Place of assessment in overall evaluation</a:t>
            </a:r>
            <a:endParaRPr lang="en-US" dirty="0"/>
          </a:p>
        </p:txBody>
      </p:sp>
      <p:graphicFrame>
        <p:nvGraphicFramePr>
          <p:cNvPr id="4" name="Diagram 3"/>
          <p:cNvGraphicFramePr/>
          <p:nvPr/>
        </p:nvGraphicFramePr>
        <p:xfrm>
          <a:off x="152400" y="1397000"/>
          <a:ext cx="8839200" cy="477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3" y="304800"/>
            <a:ext cx="6840537" cy="990600"/>
          </a:xfrm>
        </p:spPr>
        <p:txBody>
          <a:bodyPr/>
          <a:lstStyle/>
          <a:p>
            <a:r>
              <a:rPr lang="en-US" dirty="0" smtClean="0"/>
              <a:t>Place of assessment in overall evaluation</a:t>
            </a:r>
            <a:endParaRPr lang="en-US" dirty="0"/>
          </a:p>
        </p:txBody>
      </p:sp>
      <p:graphicFrame>
        <p:nvGraphicFramePr>
          <p:cNvPr id="4" name="Diagram 3"/>
          <p:cNvGraphicFramePr/>
          <p:nvPr/>
        </p:nvGraphicFramePr>
        <p:xfrm>
          <a:off x="152400" y="1397000"/>
          <a:ext cx="8839200" cy="477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3" y="304800"/>
            <a:ext cx="6840537" cy="990600"/>
          </a:xfrm>
        </p:spPr>
        <p:txBody>
          <a:bodyPr/>
          <a:lstStyle/>
          <a:p>
            <a:r>
              <a:rPr lang="en-US" dirty="0" smtClean="0"/>
              <a:t>Place of assessment in overall evaluation</a:t>
            </a:r>
            <a:endParaRPr lang="en-US" dirty="0"/>
          </a:p>
        </p:txBody>
      </p:sp>
      <p:graphicFrame>
        <p:nvGraphicFramePr>
          <p:cNvPr id="4" name="Diagram 3"/>
          <p:cNvGraphicFramePr/>
          <p:nvPr/>
        </p:nvGraphicFramePr>
        <p:xfrm>
          <a:off x="152400" y="1397000"/>
          <a:ext cx="88392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template">
  <a:themeElements>
    <a:clrScheme name="1_template 7">
      <a:dk1>
        <a:srgbClr val="4D4D4D"/>
      </a:dk1>
      <a:lt1>
        <a:srgbClr val="FFFFFF"/>
      </a:lt1>
      <a:dk2>
        <a:srgbClr val="000000"/>
      </a:dk2>
      <a:lt2>
        <a:srgbClr val="663300"/>
      </a:lt2>
      <a:accent1>
        <a:srgbClr val="C4B198"/>
      </a:accent1>
      <a:accent2>
        <a:srgbClr val="5C3F2A"/>
      </a:accent2>
      <a:accent3>
        <a:srgbClr val="FFFFFF"/>
      </a:accent3>
      <a:accent4>
        <a:srgbClr val="404040"/>
      </a:accent4>
      <a:accent5>
        <a:srgbClr val="DED5CA"/>
      </a:accent5>
      <a:accent6>
        <a:srgbClr val="533825"/>
      </a:accent6>
      <a:hlink>
        <a:srgbClr val="AC9482"/>
      </a:hlink>
      <a:folHlink>
        <a:srgbClr val="EAEAEA"/>
      </a:folHlink>
    </a:clrScheme>
    <a:fontScheme name="1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template 1">
        <a:dk1>
          <a:srgbClr val="111111"/>
        </a:dk1>
        <a:lt1>
          <a:srgbClr val="FFFFFF"/>
        </a:lt1>
        <a:dk2>
          <a:srgbClr val="000000"/>
        </a:dk2>
        <a:lt2>
          <a:srgbClr val="800000"/>
        </a:lt2>
        <a:accent1>
          <a:srgbClr val="CC0000"/>
        </a:accent1>
        <a:accent2>
          <a:srgbClr val="FFFF99"/>
        </a:accent2>
        <a:accent3>
          <a:srgbClr val="FFFFFF"/>
        </a:accent3>
        <a:accent4>
          <a:srgbClr val="0D0D0D"/>
        </a:accent4>
        <a:accent5>
          <a:srgbClr val="E2AAAA"/>
        </a:accent5>
        <a:accent6>
          <a:srgbClr val="E7E78A"/>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1_template 2">
        <a:dk1>
          <a:srgbClr val="111111"/>
        </a:dk1>
        <a:lt1>
          <a:srgbClr val="FFFFFF"/>
        </a:lt1>
        <a:dk2>
          <a:srgbClr val="000000"/>
        </a:dk2>
        <a:lt2>
          <a:srgbClr val="993300"/>
        </a:lt2>
        <a:accent1>
          <a:srgbClr val="FFCC66"/>
        </a:accent1>
        <a:accent2>
          <a:srgbClr val="FF6600"/>
        </a:accent2>
        <a:accent3>
          <a:srgbClr val="FFFFFF"/>
        </a:accent3>
        <a:accent4>
          <a:srgbClr val="0D0D0D"/>
        </a:accent4>
        <a:accent5>
          <a:srgbClr val="FFE2B8"/>
        </a:accent5>
        <a:accent6>
          <a:srgbClr val="E75C00"/>
        </a:accent6>
        <a:hlink>
          <a:srgbClr val="FF9933"/>
        </a:hlink>
        <a:folHlink>
          <a:srgbClr val="EAEAEA"/>
        </a:folHlink>
      </a:clrScheme>
      <a:clrMap bg1="lt1" tx1="dk1" bg2="lt2" tx2="dk2" accent1="accent1" accent2="accent2" accent3="accent3" accent4="accent4" accent5="accent5" accent6="accent6" hlink="hlink" folHlink="folHlink"/>
    </a:extraClrScheme>
    <a:extraClrScheme>
      <a:clrScheme name="1_template 3">
        <a:dk1>
          <a:srgbClr val="111111"/>
        </a:dk1>
        <a:lt1>
          <a:srgbClr val="FFFFFF"/>
        </a:lt1>
        <a:dk2>
          <a:srgbClr val="000000"/>
        </a:dk2>
        <a:lt2>
          <a:srgbClr val="996633"/>
        </a:lt2>
        <a:accent1>
          <a:srgbClr val="FFCC66"/>
        </a:accent1>
        <a:accent2>
          <a:srgbClr val="800000"/>
        </a:accent2>
        <a:accent3>
          <a:srgbClr val="FFFFFF"/>
        </a:accent3>
        <a:accent4>
          <a:srgbClr val="0D0D0D"/>
        </a:accent4>
        <a:accent5>
          <a:srgbClr val="FFE2B8"/>
        </a:accent5>
        <a:accent6>
          <a:srgbClr val="730000"/>
        </a:accent6>
        <a:hlink>
          <a:srgbClr val="FF9933"/>
        </a:hlink>
        <a:folHlink>
          <a:srgbClr val="EAEAEA"/>
        </a:folHlink>
      </a:clrScheme>
      <a:clrMap bg1="lt1" tx1="dk1" bg2="lt2" tx2="dk2" accent1="accent1" accent2="accent2" accent3="accent3" accent4="accent4" accent5="accent5" accent6="accent6" hlink="hlink" folHlink="folHlink"/>
    </a:extraClrScheme>
    <a:extraClrScheme>
      <a:clrScheme name="1_template 4">
        <a:dk1>
          <a:srgbClr val="111111"/>
        </a:dk1>
        <a:lt1>
          <a:srgbClr val="FFFFFF"/>
        </a:lt1>
        <a:dk2>
          <a:srgbClr val="000000"/>
        </a:dk2>
        <a:lt2>
          <a:srgbClr val="663300"/>
        </a:lt2>
        <a:accent1>
          <a:srgbClr val="FF9966"/>
        </a:accent1>
        <a:accent2>
          <a:srgbClr val="800000"/>
        </a:accent2>
        <a:accent3>
          <a:srgbClr val="FFFFFF"/>
        </a:accent3>
        <a:accent4>
          <a:srgbClr val="0D0D0D"/>
        </a:accent4>
        <a:accent5>
          <a:srgbClr val="FFCAB8"/>
        </a:accent5>
        <a:accent6>
          <a:srgbClr val="73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1_template 5">
        <a:dk1>
          <a:srgbClr val="4D4D4D"/>
        </a:dk1>
        <a:lt1>
          <a:srgbClr val="FFFFFF"/>
        </a:lt1>
        <a:dk2>
          <a:srgbClr val="000000"/>
        </a:dk2>
        <a:lt2>
          <a:srgbClr val="663300"/>
        </a:lt2>
        <a:accent1>
          <a:srgbClr val="FF9966"/>
        </a:accent1>
        <a:accent2>
          <a:srgbClr val="800000"/>
        </a:accent2>
        <a:accent3>
          <a:srgbClr val="FFFFFF"/>
        </a:accent3>
        <a:accent4>
          <a:srgbClr val="404040"/>
        </a:accent4>
        <a:accent5>
          <a:srgbClr val="FFCAB8"/>
        </a:accent5>
        <a:accent6>
          <a:srgbClr val="73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1_template 6">
        <a:dk1>
          <a:srgbClr val="4D4D4D"/>
        </a:dk1>
        <a:lt1>
          <a:srgbClr val="FFFFFF"/>
        </a:lt1>
        <a:dk2>
          <a:srgbClr val="000000"/>
        </a:dk2>
        <a:lt2>
          <a:srgbClr val="402D26"/>
        </a:lt2>
        <a:accent1>
          <a:srgbClr val="C4B198"/>
        </a:accent1>
        <a:accent2>
          <a:srgbClr val="5C3F2A"/>
        </a:accent2>
        <a:accent3>
          <a:srgbClr val="FFFFFF"/>
        </a:accent3>
        <a:accent4>
          <a:srgbClr val="404040"/>
        </a:accent4>
        <a:accent5>
          <a:srgbClr val="DED5CA"/>
        </a:accent5>
        <a:accent6>
          <a:srgbClr val="533825"/>
        </a:accent6>
        <a:hlink>
          <a:srgbClr val="AC9482"/>
        </a:hlink>
        <a:folHlink>
          <a:srgbClr val="EAEAEA"/>
        </a:folHlink>
      </a:clrScheme>
      <a:clrMap bg1="lt1" tx1="dk1" bg2="lt2" tx2="dk2" accent1="accent1" accent2="accent2" accent3="accent3" accent4="accent4" accent5="accent5" accent6="accent6" hlink="hlink" folHlink="folHlink"/>
    </a:extraClrScheme>
    <a:extraClrScheme>
      <a:clrScheme name="1_template 7">
        <a:dk1>
          <a:srgbClr val="4D4D4D"/>
        </a:dk1>
        <a:lt1>
          <a:srgbClr val="FFFFFF"/>
        </a:lt1>
        <a:dk2>
          <a:srgbClr val="000000"/>
        </a:dk2>
        <a:lt2>
          <a:srgbClr val="663300"/>
        </a:lt2>
        <a:accent1>
          <a:srgbClr val="C4B198"/>
        </a:accent1>
        <a:accent2>
          <a:srgbClr val="5C3F2A"/>
        </a:accent2>
        <a:accent3>
          <a:srgbClr val="FFFFFF"/>
        </a:accent3>
        <a:accent4>
          <a:srgbClr val="404040"/>
        </a:accent4>
        <a:accent5>
          <a:srgbClr val="DED5CA"/>
        </a:accent5>
        <a:accent6>
          <a:srgbClr val="533825"/>
        </a:accent6>
        <a:hlink>
          <a:srgbClr val="AC948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6299</TotalTime>
  <Words>2148</Words>
  <Application>Microsoft Office PowerPoint</Application>
  <PresentationFormat>On-screen Show (4:3)</PresentationFormat>
  <Paragraphs>346</Paragraphs>
  <Slides>28</Slides>
  <Notes>22</Notes>
  <HiddenSlides>1</HiddenSlides>
  <MMClips>0</MMClips>
  <ScaleCrop>false</ScaleCrop>
  <HeadingPairs>
    <vt:vector size="6" baseType="variant">
      <vt:variant>
        <vt:lpstr>Theme</vt:lpstr>
      </vt:variant>
      <vt:variant>
        <vt:i4>1</vt:i4>
      </vt:variant>
      <vt:variant>
        <vt:lpstr>Slide Titles</vt:lpstr>
      </vt:variant>
      <vt:variant>
        <vt:i4>28</vt:i4>
      </vt:variant>
      <vt:variant>
        <vt:lpstr>Custom Shows</vt:lpstr>
      </vt:variant>
      <vt:variant>
        <vt:i4>1</vt:i4>
      </vt:variant>
    </vt:vector>
  </HeadingPairs>
  <TitlesOfParts>
    <vt:vector size="30" baseType="lpstr">
      <vt:lpstr>1_template</vt:lpstr>
      <vt:lpstr>Risk assessment and triage of children in school setting</vt:lpstr>
      <vt:lpstr>Objectives</vt:lpstr>
      <vt:lpstr>Why evaluate at school?</vt:lpstr>
      <vt:lpstr>Slide 4</vt:lpstr>
      <vt:lpstr>In-School Evaluation Matters</vt:lpstr>
      <vt:lpstr>Slide 6</vt:lpstr>
      <vt:lpstr>Place of assessment in overall evaluation</vt:lpstr>
      <vt:lpstr>Place of assessment in overall evaluation</vt:lpstr>
      <vt:lpstr>Place of assessment in overall evaluation</vt:lpstr>
      <vt:lpstr>Interventions</vt:lpstr>
      <vt:lpstr>Why Children Act Out</vt:lpstr>
      <vt:lpstr>Starting an Assessment</vt:lpstr>
      <vt:lpstr>Examples</vt:lpstr>
      <vt:lpstr>Assessing suicidal thoughts, behaviors, and self- injury </vt:lpstr>
      <vt:lpstr>Assessing suicidal thoughts, behaviors, and self- injury </vt:lpstr>
      <vt:lpstr>Assessing suicidal thoughts, behaviors, and self- injury </vt:lpstr>
      <vt:lpstr>Assessing suicidal thoughts, behaviors, and self- injury </vt:lpstr>
      <vt:lpstr>Assessing suicidal thoughts, behaviors, and self-injury </vt:lpstr>
      <vt:lpstr>How to ask about suicide</vt:lpstr>
      <vt:lpstr>Assessing suicidal thoughts, behaviors, and self-injury </vt:lpstr>
      <vt:lpstr>Assessing resources</vt:lpstr>
      <vt:lpstr>Acute vs. Chronic Risk Factors</vt:lpstr>
      <vt:lpstr>Some suicide warning signs are more serious than others</vt:lpstr>
      <vt:lpstr>Putting it all Together</vt:lpstr>
      <vt:lpstr>Engaging Resources</vt:lpstr>
      <vt:lpstr>Making the decision</vt:lpstr>
      <vt:lpstr>When to go to ER</vt:lpstr>
      <vt:lpstr>Slide 28</vt:lpstr>
      <vt:lpstr>Custom Show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Systems Theory  and  Structural Family Therapy</dc:title>
  <dc:creator>Eugene</dc:creator>
  <cp:lastModifiedBy>Eugene Grudnikoff</cp:lastModifiedBy>
  <cp:revision>846</cp:revision>
  <dcterms:created xsi:type="dcterms:W3CDTF">2010-07-27T02:03:55Z</dcterms:created>
  <dcterms:modified xsi:type="dcterms:W3CDTF">2015-11-02T18:08:41Z</dcterms:modified>
</cp:coreProperties>
</file>